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96" r:id="rId2"/>
  </p:sldMasterIdLst>
  <p:notesMasterIdLst>
    <p:notesMasterId r:id="rId52"/>
  </p:notesMasterIdLst>
  <p:sldIdLst>
    <p:sldId id="283" r:id="rId3"/>
    <p:sldId id="258" r:id="rId4"/>
    <p:sldId id="323" r:id="rId5"/>
    <p:sldId id="386" r:id="rId6"/>
    <p:sldId id="388" r:id="rId7"/>
    <p:sldId id="387" r:id="rId8"/>
    <p:sldId id="394" r:id="rId9"/>
    <p:sldId id="395" r:id="rId10"/>
    <p:sldId id="393" r:id="rId11"/>
    <p:sldId id="399" r:id="rId12"/>
    <p:sldId id="284" r:id="rId13"/>
    <p:sldId id="374" r:id="rId14"/>
    <p:sldId id="402" r:id="rId15"/>
    <p:sldId id="400" r:id="rId16"/>
    <p:sldId id="404" r:id="rId17"/>
    <p:sldId id="403" r:id="rId18"/>
    <p:sldId id="405" r:id="rId19"/>
    <p:sldId id="406" r:id="rId20"/>
    <p:sldId id="411" r:id="rId21"/>
    <p:sldId id="412" r:id="rId22"/>
    <p:sldId id="410" r:id="rId23"/>
    <p:sldId id="415" r:id="rId24"/>
    <p:sldId id="409" r:id="rId25"/>
    <p:sldId id="413" r:id="rId26"/>
    <p:sldId id="414" r:id="rId27"/>
    <p:sldId id="417" r:id="rId28"/>
    <p:sldId id="418" r:id="rId29"/>
    <p:sldId id="419" r:id="rId30"/>
    <p:sldId id="420" r:id="rId31"/>
    <p:sldId id="421" r:id="rId32"/>
    <p:sldId id="422" r:id="rId33"/>
    <p:sldId id="439" r:id="rId34"/>
    <p:sldId id="423" r:id="rId35"/>
    <p:sldId id="424" r:id="rId36"/>
    <p:sldId id="425" r:id="rId37"/>
    <p:sldId id="427" r:id="rId38"/>
    <p:sldId id="429" r:id="rId39"/>
    <p:sldId id="428" r:id="rId40"/>
    <p:sldId id="430" r:id="rId41"/>
    <p:sldId id="433" r:id="rId42"/>
    <p:sldId id="434" r:id="rId43"/>
    <p:sldId id="435" r:id="rId44"/>
    <p:sldId id="432" r:id="rId45"/>
    <p:sldId id="436" r:id="rId46"/>
    <p:sldId id="437" r:id="rId47"/>
    <p:sldId id="440" r:id="rId48"/>
    <p:sldId id="438" r:id="rId49"/>
    <p:sldId id="334" r:id="rId50"/>
    <p:sldId id="392" r:id="rId51"/>
  </p:sldIdLst>
  <p:sldSz cx="9144000" cy="5143500" type="screen16x9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006B"/>
    <a:srgbClr val="035BAD"/>
    <a:srgbClr val="F4F9FC"/>
    <a:srgbClr val="4CF0BB"/>
    <a:srgbClr val="008000"/>
    <a:srgbClr val="ED9BE4"/>
    <a:srgbClr val="5A9CE5"/>
    <a:srgbClr val="DAF2FF"/>
    <a:srgbClr val="C14F88"/>
    <a:srgbClr val="2D89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50"/>
    <p:restoredTop sz="86650"/>
  </p:normalViewPr>
  <p:slideViewPr>
    <p:cSldViewPr snapToGrid="0" snapToObjects="1">
      <p:cViewPr>
        <p:scale>
          <a:sx n="153" d="100"/>
          <a:sy n="153" d="100"/>
        </p:scale>
        <p:origin x="1256" y="3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media/image1.png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7BB99-8E6F-244B-B613-8C7940A90FCA}" type="datetimeFigureOut">
              <a:rPr lang="en-US" smtClean="0"/>
              <a:t>10/1/19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275FF-14E7-2E43-B655-ED9783700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93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75FF-14E7-2E43-B655-ED97837009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2066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75FF-14E7-2E43-B655-ED97837009F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8063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75FF-14E7-2E43-B655-ED97837009F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150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75FF-14E7-2E43-B655-ED97837009FA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17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75FF-14E7-2E43-B655-ED97837009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279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75FF-14E7-2E43-B655-ED97837009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07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Processing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75FF-14E7-2E43-B655-ED97837009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225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75FF-14E7-2E43-B655-ED97837009F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93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75FF-14E7-2E43-B655-ED97837009F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27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Processing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6D275FF-14E7-2E43-B655-ED97837009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03016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Processing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6D275FF-14E7-2E43-B655-ED97837009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8606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75FF-14E7-2E43-B655-ED97837009F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262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635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306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447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6540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406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266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2557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7807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604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462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596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1791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9184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9863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709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54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488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358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59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425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843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11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7C94D-0F08-E24F-9B6F-B061E2A88D5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84966-0150-3946-B38B-8AF852E99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95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12F03-9A2D-1F4E-BE35-954CDFF91FA2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6C375-C2DC-F147-8FE8-9FFBBB6D3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315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wvegteren/pen/WNemRjj?editors=1100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tiff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ass-lang.com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sass-lang.com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tryit.asp?filename=tryresponsive_col-s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wvegteren/pen/pozYbGK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wvegteren/pen/oNvVzbx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9856E44-71CF-D944-8645-673E5711BA9D}"/>
              </a:ext>
            </a:extLst>
          </p:cNvPr>
          <p:cNvGrpSpPr/>
          <p:nvPr/>
        </p:nvGrpSpPr>
        <p:grpSpPr>
          <a:xfrm>
            <a:off x="2589404" y="2129614"/>
            <a:ext cx="6597126" cy="2671711"/>
            <a:chOff x="2589404" y="781580"/>
            <a:chExt cx="6597126" cy="267171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6A72AB4-F1E9-0445-992F-1F571DDDB520}"/>
                </a:ext>
              </a:extLst>
            </p:cNvPr>
            <p:cNvGrpSpPr/>
            <p:nvPr/>
          </p:nvGrpSpPr>
          <p:grpSpPr>
            <a:xfrm>
              <a:off x="2589404" y="781580"/>
              <a:ext cx="6559912" cy="2671711"/>
              <a:chOff x="2482488" y="2164286"/>
              <a:chExt cx="6559912" cy="2671711"/>
            </a:xfrm>
          </p:grpSpPr>
          <p:pic>
            <p:nvPicPr>
              <p:cNvPr id="3" name="Picture 2" descr="banner.png"/>
              <p:cNvPicPr>
                <a:picLocks noChangeAspect="1"/>
              </p:cNvPicPr>
              <p:nvPr/>
            </p:nvPicPr>
            <p:blipFill rotWithShape="1"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43296" r="3582"/>
              <a:stretch/>
            </p:blipFill>
            <p:spPr>
              <a:xfrm>
                <a:off x="3182112" y="2164286"/>
                <a:ext cx="5860288" cy="2671711"/>
              </a:xfrm>
              <a:prstGeom prst="rect">
                <a:avLst/>
              </a:prstGeom>
            </p:spPr>
          </p:pic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7515B7B1-5D40-C043-9AAD-2297DAB48788}"/>
                  </a:ext>
                </a:extLst>
              </p:cNvPr>
              <p:cNvSpPr/>
              <p:nvPr/>
            </p:nvSpPr>
            <p:spPr>
              <a:xfrm>
                <a:off x="2482488" y="3211505"/>
                <a:ext cx="1115568" cy="1333695"/>
              </a:xfrm>
              <a:prstGeom prst="rect">
                <a:avLst/>
              </a:prstGeom>
              <a:solidFill>
                <a:srgbClr val="DAF2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F9E4FC9-D6CB-2F4C-A99F-0DA3E08B7974}"/>
                </a:ext>
              </a:extLst>
            </p:cNvPr>
            <p:cNvSpPr/>
            <p:nvPr/>
          </p:nvSpPr>
          <p:spPr>
            <a:xfrm>
              <a:off x="8835931" y="1787175"/>
              <a:ext cx="350599" cy="1375319"/>
            </a:xfrm>
            <a:prstGeom prst="rect">
              <a:avLst/>
            </a:prstGeom>
            <a:solidFill>
              <a:srgbClr val="DAF2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921579" y="45699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186771" y="307503"/>
            <a:ext cx="7772400" cy="764843"/>
          </a:xfrm>
          <a:prstGeom prst="rect">
            <a:avLst/>
          </a:prstGeom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spc="50" dirty="0">
                <a:ln w="15875" cmpd="sng">
                  <a:noFill/>
                  <a:prstDash val="solid"/>
                </a:ln>
                <a:solidFill>
                  <a:srgbClr val="03006B"/>
                </a:solidFill>
              </a:rPr>
              <a:t>Frontend Class - 3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30BE66-561D-6844-A5AE-75C082B6AA0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7091" y="3162524"/>
            <a:ext cx="1254028" cy="1254028"/>
          </a:xfrm>
          <a:prstGeom prst="rect">
            <a:avLst/>
          </a:prstGeom>
          <a:ln>
            <a:noFill/>
          </a:ln>
          <a:effectLst>
            <a:outerShdw blurRad="12700" dist="25400" dir="2700000" algn="tl" rotWithShape="0">
              <a:schemeClr val="bg1">
                <a:alpha val="40000"/>
              </a:scheme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6C20C6-29FE-6B4E-83A7-F93E1FC9E4B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5303" y="3365415"/>
            <a:ext cx="950129" cy="950129"/>
          </a:xfrm>
          <a:prstGeom prst="rect">
            <a:avLst/>
          </a:prstGeom>
          <a:ln>
            <a:noFill/>
          </a:ln>
          <a:effectLst>
            <a:outerShdw blurRad="12700" dist="25400" dir="2700000" algn="tl" rotWithShape="0">
              <a:schemeClr val="bg1">
                <a:alpha val="40000"/>
              </a:schemeClr>
            </a:outerShdw>
          </a:effectLst>
        </p:spPr>
      </p:pic>
      <p:pic>
        <p:nvPicPr>
          <p:cNvPr id="10" name="Picture 9" descr="HTML5_logo.png">
            <a:extLst>
              <a:ext uri="{FF2B5EF4-FFF2-40B4-BE49-F238E27FC236}">
                <a16:creationId xmlns:a16="http://schemas.microsoft.com/office/drawing/2014/main" id="{5169243F-8D01-AB4B-B803-F5440FC28E7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8163" y="3264409"/>
            <a:ext cx="1216203" cy="1051136"/>
          </a:xfrm>
          <a:prstGeom prst="rect">
            <a:avLst/>
          </a:prstGeom>
          <a:ln>
            <a:noFill/>
          </a:ln>
          <a:effectLst>
            <a:outerShdw blurRad="12700" dist="25400" dir="2700000" algn="tl" rotWithShape="0">
              <a:schemeClr val="bg1">
                <a:alpha val="40000"/>
              </a:schemeClr>
            </a:outerShdw>
          </a:effectLst>
        </p:spPr>
      </p:pic>
      <p:pic>
        <p:nvPicPr>
          <p:cNvPr id="11" name="Picture 10" descr="css3.png">
            <a:extLst>
              <a:ext uri="{FF2B5EF4-FFF2-40B4-BE49-F238E27FC236}">
                <a16:creationId xmlns:a16="http://schemas.microsoft.com/office/drawing/2014/main" id="{15310451-ADE9-B942-8029-AB6CCEE4686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420"/>
          <a:stretch/>
        </p:blipFill>
        <p:spPr>
          <a:xfrm>
            <a:off x="1014984" y="3348365"/>
            <a:ext cx="1413361" cy="1068216"/>
          </a:xfrm>
          <a:prstGeom prst="rect">
            <a:avLst/>
          </a:prstGeom>
          <a:ln>
            <a:noFill/>
          </a:ln>
          <a:effectLst>
            <a:outerShdw blurRad="12700" dist="25400" dir="2700000" algn="tl" rotWithShape="0">
              <a:schemeClr val="bg1"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18204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A61CF8E-C97E-654F-A3D7-CF4DC4367BEA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43" name="Picture 42" descr="css3.png">
              <a:extLst>
                <a:ext uri="{FF2B5EF4-FFF2-40B4-BE49-F238E27FC236}">
                  <a16:creationId xmlns:a16="http://schemas.microsoft.com/office/drawing/2014/main" id="{EFC1B07C-C967-EF47-B639-B98FC9797A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143849" y="106078"/>
              <a:ext cx="444500" cy="438170"/>
            </a:xfrm>
            <a:prstGeom prst="rect">
              <a:avLst/>
            </a:prstGeom>
            <a:ln>
              <a:noFill/>
            </a:ln>
            <a:effectLst>
              <a:outerShdw blurRad="12700" dist="38100" dir="2700000" algn="tl" rotWithShape="0">
                <a:schemeClr val="bg1">
                  <a:alpha val="40000"/>
                </a:schemeClr>
              </a:outerShdw>
            </a:effectLst>
          </p:spPr>
        </p:pic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2C26CA80-7BFC-D44E-B529-1F9829AE4D9D}"/>
                </a:ext>
              </a:extLst>
            </p:cNvPr>
            <p:cNvSpPr txBox="1">
              <a:spLocks/>
            </p:cNvSpPr>
            <p:nvPr/>
          </p:nvSpPr>
          <p:spPr>
            <a:xfrm>
              <a:off x="472716" y="54249"/>
              <a:ext cx="8229600" cy="63832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lvl="0" algn="l"/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CSS </a:t>
              </a:r>
              <a:r>
                <a:rPr lang="en-US" sz="2800" dirty="0">
                  <a:solidFill>
                    <a:srgbClr val="03006B"/>
                  </a:solidFill>
                </a:rPr>
                <a:t>animation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3006B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978C5C6-4400-1048-9B1A-4D402698C4C7}"/>
                </a:ext>
              </a:extLst>
            </p:cNvPr>
            <p:cNvCxnSpPr/>
            <p:nvPr/>
          </p:nvCxnSpPr>
          <p:spPr>
            <a:xfrm>
              <a:off x="311085" y="567815"/>
              <a:ext cx="8568964" cy="0"/>
            </a:xfrm>
            <a:prstGeom prst="line">
              <a:avLst/>
            </a:prstGeom>
            <a:ln w="12700">
              <a:solidFill>
                <a:srgbClr val="03006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0828AAC-FFA2-C043-B747-773C97419515}"/>
              </a:ext>
            </a:extLst>
          </p:cNvPr>
          <p:cNvSpPr txBox="1"/>
          <p:nvPr/>
        </p:nvSpPr>
        <p:spPr>
          <a:xfrm>
            <a:off x="2311960" y="4539134"/>
            <a:ext cx="4567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dirty="0" err="1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codepen.io</a:t>
            </a:r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dirty="0" err="1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wvegteren</a:t>
            </a:r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/pen/</a:t>
            </a:r>
            <a:r>
              <a:rPr lang="en-US" dirty="0" err="1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WNemRjj</a:t>
            </a:r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DCDAE0-EDA1-7B43-BF72-B1AF91A81E9F}"/>
              </a:ext>
            </a:extLst>
          </p:cNvPr>
          <p:cNvSpPr/>
          <p:nvPr/>
        </p:nvSpPr>
        <p:spPr>
          <a:xfrm>
            <a:off x="390984" y="954320"/>
            <a:ext cx="8568963" cy="3234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3006B"/>
                </a:solidFill>
              </a:rPr>
              <a:t>animation-name		  </a:t>
            </a:r>
            <a:r>
              <a:rPr lang="en-US" dirty="0">
                <a:solidFill>
                  <a:srgbClr val="03006B"/>
                </a:solidFill>
              </a:rPr>
              <a:t>-   the name of the @keyframes animation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3006B"/>
                </a:solidFill>
              </a:rPr>
              <a:t>animation-duration	  </a:t>
            </a:r>
            <a:r>
              <a:rPr lang="en-US" dirty="0">
                <a:solidFill>
                  <a:srgbClr val="03006B"/>
                </a:solidFill>
              </a:rPr>
              <a:t>-   time the animation should take to complete one cycle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3006B"/>
                </a:solidFill>
              </a:rPr>
              <a:t>animation-timing-function	  </a:t>
            </a:r>
            <a:r>
              <a:rPr lang="en-US" dirty="0">
                <a:solidFill>
                  <a:srgbClr val="03006B"/>
                </a:solidFill>
              </a:rPr>
              <a:t>-   the speed curve of the animation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3006B"/>
                </a:solidFill>
              </a:rPr>
              <a:t>animation-delay		  </a:t>
            </a:r>
            <a:r>
              <a:rPr lang="en-US" dirty="0">
                <a:solidFill>
                  <a:srgbClr val="03006B"/>
                </a:solidFill>
              </a:rPr>
              <a:t>-   a delay for the start of an animation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3006B"/>
                </a:solidFill>
              </a:rPr>
              <a:t>animation-iteration-count	  </a:t>
            </a:r>
            <a:r>
              <a:rPr lang="en-US" dirty="0">
                <a:solidFill>
                  <a:srgbClr val="03006B"/>
                </a:solidFill>
              </a:rPr>
              <a:t>-   the number of times an animation should be played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3006B"/>
                </a:solidFill>
              </a:rPr>
              <a:t>animation-direction	  </a:t>
            </a:r>
            <a:r>
              <a:rPr lang="en-US" dirty="0">
                <a:solidFill>
                  <a:srgbClr val="03006B"/>
                </a:solidFill>
              </a:rPr>
              <a:t>-   should the animation be played forward, backward </a:t>
            </a:r>
          </a:p>
          <a:p>
            <a:r>
              <a:rPr lang="en-US" dirty="0">
                <a:solidFill>
                  <a:srgbClr val="03006B"/>
                </a:solidFill>
              </a:rPr>
              <a:t>			      or in alternate cycles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3006B"/>
                </a:solidFill>
              </a:rPr>
              <a:t>animation		  </a:t>
            </a:r>
            <a:r>
              <a:rPr lang="en-US" dirty="0">
                <a:solidFill>
                  <a:srgbClr val="03006B"/>
                </a:solidFill>
              </a:rPr>
              <a:t>-   shorthand property for setting all animation properties</a:t>
            </a:r>
          </a:p>
        </p:txBody>
      </p:sp>
    </p:spTree>
    <p:extLst>
      <p:ext uri="{BB962C8B-B14F-4D97-AF65-F5344CB8AC3E}">
        <p14:creationId xmlns:p14="http://schemas.microsoft.com/office/powerpoint/2010/main" val="285862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C9B3CCB-FD09-F64A-B5DC-8CCF156E2FC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87048" y="1507810"/>
            <a:ext cx="2569903" cy="212787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18D94C0-0031-054B-9DA9-EE4BA50CDC25}"/>
              </a:ext>
            </a:extLst>
          </p:cNvPr>
          <p:cNvSpPr txBox="1">
            <a:spLocks/>
          </p:cNvSpPr>
          <p:nvPr/>
        </p:nvSpPr>
        <p:spPr>
          <a:xfrm>
            <a:off x="187653" y="3791851"/>
            <a:ext cx="8768693" cy="7648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spc="50" dirty="0">
                <a:ln w="15875" cmpd="sng">
                  <a:noFill/>
                  <a:prstDash val="solid"/>
                </a:ln>
                <a:solidFill>
                  <a:srgbClr val="03006B"/>
                </a:solidFill>
              </a:rPr>
              <a:t>BEM</a:t>
            </a:r>
          </a:p>
        </p:txBody>
      </p:sp>
    </p:spTree>
    <p:extLst>
      <p:ext uri="{BB962C8B-B14F-4D97-AF65-F5344CB8AC3E}">
        <p14:creationId xmlns:p14="http://schemas.microsoft.com/office/powerpoint/2010/main" val="1417862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9EDC43D-9EB2-8A49-98DE-DD5FDFDC993C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7FE6B91-9E92-E14D-A9BD-212E3FBD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48147" y="155707"/>
              <a:ext cx="397185" cy="328869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2800" dirty="0">
                    <a:solidFill>
                      <a:srgbClr val="03006B"/>
                    </a:solidFill>
                  </a:rPr>
                  <a:t>BEM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4D6F5BE-BD6C-9F46-877B-A8225203FDF1}"/>
              </a:ext>
            </a:extLst>
          </p:cNvPr>
          <p:cNvSpPr/>
          <p:nvPr/>
        </p:nvSpPr>
        <p:spPr>
          <a:xfrm>
            <a:off x="853629" y="1427556"/>
            <a:ext cx="748387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03006B"/>
                </a:solidFill>
              </a:rPr>
              <a:t>Popular naming convention for writing cleaner and more readable CSS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A2B8F-4166-F74E-BB13-30D7226AE00F}"/>
              </a:ext>
            </a:extLst>
          </p:cNvPr>
          <p:cNvSpPr/>
          <p:nvPr/>
        </p:nvSpPr>
        <p:spPr>
          <a:xfrm>
            <a:off x="2901350" y="2340917"/>
            <a:ext cx="33412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03006B"/>
                </a:solidFill>
              </a:rPr>
              <a:t>Block, Element, Modifier</a:t>
            </a:r>
          </a:p>
        </p:txBody>
      </p:sp>
    </p:spTree>
    <p:extLst>
      <p:ext uri="{BB962C8B-B14F-4D97-AF65-F5344CB8AC3E}">
        <p14:creationId xmlns:p14="http://schemas.microsoft.com/office/powerpoint/2010/main" val="3325815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9EDC43D-9EB2-8A49-98DE-DD5FDFDC993C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7FE6B91-9E92-E14D-A9BD-212E3FBD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48147" y="155707"/>
              <a:ext cx="397185" cy="328869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2800" dirty="0">
                    <a:solidFill>
                      <a:srgbClr val="03006B"/>
                    </a:solidFill>
                  </a:rPr>
                  <a:t>BEM-block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4D6F5BE-BD6C-9F46-877B-A8225203FDF1}"/>
              </a:ext>
            </a:extLst>
          </p:cNvPr>
          <p:cNvSpPr/>
          <p:nvPr/>
        </p:nvSpPr>
        <p:spPr>
          <a:xfrm>
            <a:off x="853629" y="1365412"/>
            <a:ext cx="748387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Blocks are independent, reusable and usually </a:t>
            </a:r>
          </a:p>
          <a:p>
            <a:pPr algn="ctr"/>
            <a:r>
              <a:rPr lang="en-US" sz="2400" dirty="0">
                <a:solidFill>
                  <a:srgbClr val="03006B"/>
                </a:solidFill>
              </a:rPr>
              <a:t>bigger components of a webpage.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C3FE93-F2DC-064D-B261-BB12E9772ACE}"/>
              </a:ext>
            </a:extLst>
          </p:cNvPr>
          <p:cNvSpPr txBox="1"/>
          <p:nvPr/>
        </p:nvSpPr>
        <p:spPr>
          <a:xfrm>
            <a:off x="1164593" y="3178205"/>
            <a:ext cx="6814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3006B"/>
                </a:solidFill>
              </a:rPr>
              <a:t>Common blocks:  header, content, sidebar, footer, navigation, search …</a:t>
            </a:r>
          </a:p>
        </p:txBody>
      </p:sp>
    </p:spTree>
    <p:extLst>
      <p:ext uri="{BB962C8B-B14F-4D97-AF65-F5344CB8AC3E}">
        <p14:creationId xmlns:p14="http://schemas.microsoft.com/office/powerpoint/2010/main" val="2517620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9EDC43D-9EB2-8A49-98DE-DD5FDFDC993C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7FE6B91-9E92-E14D-A9BD-212E3FBD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48147" y="155707"/>
              <a:ext cx="397185" cy="328869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2800" dirty="0">
                    <a:solidFill>
                      <a:srgbClr val="03006B"/>
                    </a:solidFill>
                  </a:rPr>
                  <a:t>BEM-block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3246234-F4A2-0148-98A0-EEA5A026499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5685" y="826087"/>
            <a:ext cx="6792629" cy="431741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B7C1DF-055E-444B-9707-8898B4A30B2A}"/>
              </a:ext>
            </a:extLst>
          </p:cNvPr>
          <p:cNvSpPr/>
          <p:nvPr/>
        </p:nvSpPr>
        <p:spPr>
          <a:xfrm>
            <a:off x="1416591" y="3075214"/>
            <a:ext cx="6298104" cy="1339193"/>
          </a:xfrm>
          <a:prstGeom prst="rect">
            <a:avLst/>
          </a:prstGeom>
          <a:ln w="25400">
            <a:solidFill>
              <a:schemeClr val="accent2"/>
            </a:solidFill>
          </a:ln>
        </p:spPr>
        <p:txBody>
          <a:bodyPr rtlCol="0" anchor="ctr">
            <a:spAutoFit/>
          </a:bodyPr>
          <a:lstStyle/>
          <a:p>
            <a:pPr algn="l"/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01B8F7A-CC7F-CB4C-A96C-A8DCA7355A21}"/>
              </a:ext>
            </a:extLst>
          </p:cNvPr>
          <p:cNvSpPr/>
          <p:nvPr/>
        </p:nvSpPr>
        <p:spPr>
          <a:xfrm>
            <a:off x="1422948" y="1121001"/>
            <a:ext cx="6298104" cy="360000"/>
          </a:xfrm>
          <a:prstGeom prst="rect">
            <a:avLst/>
          </a:prstGeom>
          <a:ln w="25400">
            <a:solidFill>
              <a:srgbClr val="FFFF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rgbClr val="0300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33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9EDC43D-9EB2-8A49-98DE-DD5FDFDC993C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7FE6B91-9E92-E14D-A9BD-212E3FBD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48147" y="155707"/>
              <a:ext cx="397185" cy="328869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2800" dirty="0">
                    <a:solidFill>
                      <a:srgbClr val="03006B"/>
                    </a:solidFill>
                  </a:rPr>
                  <a:t>BEM-element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4D6F5BE-BD6C-9F46-877B-A8225203FDF1}"/>
              </a:ext>
            </a:extLst>
          </p:cNvPr>
          <p:cNvSpPr/>
          <p:nvPr/>
        </p:nvSpPr>
        <p:spPr>
          <a:xfrm>
            <a:off x="853629" y="1365412"/>
            <a:ext cx="74838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Elements are children of blocks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C3FE93-F2DC-064D-B261-BB12E9772ACE}"/>
              </a:ext>
            </a:extLst>
          </p:cNvPr>
          <p:cNvSpPr txBox="1"/>
          <p:nvPr/>
        </p:nvSpPr>
        <p:spPr>
          <a:xfrm>
            <a:off x="1916096" y="2752049"/>
            <a:ext cx="53589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3006B"/>
                </a:solidFill>
              </a:rPr>
              <a:t>An element can </a:t>
            </a:r>
            <a:r>
              <a:rPr lang="en-US" b="1" dirty="0">
                <a:solidFill>
                  <a:srgbClr val="03006B"/>
                </a:solidFill>
              </a:rPr>
              <a:t>only</a:t>
            </a:r>
            <a:r>
              <a:rPr lang="en-US" dirty="0">
                <a:solidFill>
                  <a:srgbClr val="03006B"/>
                </a:solidFill>
              </a:rPr>
              <a:t> have </a:t>
            </a:r>
            <a:r>
              <a:rPr lang="en-US" b="1" dirty="0">
                <a:solidFill>
                  <a:srgbClr val="03006B"/>
                </a:solidFill>
              </a:rPr>
              <a:t>1 parent Block</a:t>
            </a:r>
            <a:r>
              <a:rPr lang="en-US" dirty="0">
                <a:solidFill>
                  <a:srgbClr val="03006B"/>
                </a:solidFill>
              </a:rPr>
              <a:t>, </a:t>
            </a:r>
          </a:p>
          <a:p>
            <a:pPr algn="ctr"/>
            <a:r>
              <a:rPr lang="en-US" dirty="0">
                <a:solidFill>
                  <a:srgbClr val="03006B"/>
                </a:solidFill>
              </a:rPr>
              <a:t>and can’t be used independently outside of that block.</a:t>
            </a:r>
          </a:p>
        </p:txBody>
      </p:sp>
    </p:spTree>
    <p:extLst>
      <p:ext uri="{BB962C8B-B14F-4D97-AF65-F5344CB8AC3E}">
        <p14:creationId xmlns:p14="http://schemas.microsoft.com/office/powerpoint/2010/main" val="4198310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9EDC43D-9EB2-8A49-98DE-DD5FDFDC993C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7FE6B91-9E92-E14D-A9BD-212E3FBD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48147" y="155707"/>
              <a:ext cx="397185" cy="328869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2800" dirty="0">
                    <a:solidFill>
                      <a:srgbClr val="03006B"/>
                    </a:solidFill>
                  </a:rPr>
                  <a:t>BEM-element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3246234-F4A2-0148-98A0-EEA5A026499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5685" y="826087"/>
            <a:ext cx="6792629" cy="431741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B7C1DF-055E-444B-9707-8898B4A30B2A}"/>
              </a:ext>
            </a:extLst>
          </p:cNvPr>
          <p:cNvSpPr/>
          <p:nvPr/>
        </p:nvSpPr>
        <p:spPr>
          <a:xfrm>
            <a:off x="2073541" y="3075214"/>
            <a:ext cx="1237831" cy="1339193"/>
          </a:xfrm>
          <a:prstGeom prst="rect">
            <a:avLst/>
          </a:prstGeom>
          <a:ln w="25400">
            <a:solidFill>
              <a:schemeClr val="accent2"/>
            </a:solidFill>
          </a:ln>
        </p:spPr>
        <p:txBody>
          <a:bodyPr rtlCol="0" anchor="ctr">
            <a:spAutoFit/>
          </a:bodyPr>
          <a:lstStyle/>
          <a:p>
            <a:pPr algn="l"/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01B8F7A-CC7F-CB4C-A96C-A8DCA7355A21}"/>
              </a:ext>
            </a:extLst>
          </p:cNvPr>
          <p:cNvSpPr/>
          <p:nvPr/>
        </p:nvSpPr>
        <p:spPr>
          <a:xfrm>
            <a:off x="2073540" y="1121001"/>
            <a:ext cx="758869" cy="172540"/>
          </a:xfrm>
          <a:prstGeom prst="rect">
            <a:avLst/>
          </a:prstGeom>
          <a:ln w="25400">
            <a:solidFill>
              <a:srgbClr val="FFFF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73D6DE9-7FF6-854C-950A-A777E27CA8F2}"/>
              </a:ext>
            </a:extLst>
          </p:cNvPr>
          <p:cNvSpPr/>
          <p:nvPr/>
        </p:nvSpPr>
        <p:spPr>
          <a:xfrm>
            <a:off x="3757231" y="3132250"/>
            <a:ext cx="360000" cy="360000"/>
          </a:xfrm>
          <a:prstGeom prst="rect">
            <a:avLst/>
          </a:prstGeom>
          <a:ln w="25400">
            <a:solidFill>
              <a:schemeClr val="accent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190602-41D8-A64F-8970-D392BB46737A}"/>
              </a:ext>
            </a:extLst>
          </p:cNvPr>
          <p:cNvSpPr/>
          <p:nvPr/>
        </p:nvSpPr>
        <p:spPr>
          <a:xfrm>
            <a:off x="4696912" y="3510006"/>
            <a:ext cx="1002551" cy="170250"/>
          </a:xfrm>
          <a:prstGeom prst="rect">
            <a:avLst/>
          </a:prstGeom>
          <a:ln w="25400">
            <a:solidFill>
              <a:schemeClr val="accent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99F7D7-04EE-1E40-B106-D10D2977F18A}"/>
              </a:ext>
            </a:extLst>
          </p:cNvPr>
          <p:cNvSpPr/>
          <p:nvPr/>
        </p:nvSpPr>
        <p:spPr>
          <a:xfrm>
            <a:off x="5849857" y="3671377"/>
            <a:ext cx="1220602" cy="447861"/>
          </a:xfrm>
          <a:prstGeom prst="rect">
            <a:avLst/>
          </a:prstGeom>
          <a:ln w="25400">
            <a:solidFill>
              <a:schemeClr val="accent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BBE906A-0792-1A48-B06E-962460F1ABEE}"/>
              </a:ext>
            </a:extLst>
          </p:cNvPr>
          <p:cNvSpPr/>
          <p:nvPr/>
        </p:nvSpPr>
        <p:spPr>
          <a:xfrm>
            <a:off x="3635563" y="1284868"/>
            <a:ext cx="256214" cy="172540"/>
          </a:xfrm>
          <a:prstGeom prst="rect">
            <a:avLst/>
          </a:prstGeom>
          <a:ln w="25400">
            <a:solidFill>
              <a:srgbClr val="FFFF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rgbClr val="0300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313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9EDC43D-9EB2-8A49-98DE-DD5FDFDC993C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7FE6B91-9E92-E14D-A9BD-212E3FBD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48147" y="155707"/>
              <a:ext cx="397185" cy="328869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BEM-modifier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4D6F5BE-BD6C-9F46-877B-A8225203FDF1}"/>
              </a:ext>
            </a:extLst>
          </p:cNvPr>
          <p:cNvSpPr/>
          <p:nvPr/>
        </p:nvSpPr>
        <p:spPr>
          <a:xfrm>
            <a:off x="853629" y="1365412"/>
            <a:ext cx="74838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400" dirty="0">
                <a:solidFill>
                  <a:srgbClr val="03006B"/>
                </a:solidFill>
              </a:rPr>
              <a:t>Modifiers represent different states or styles of classes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3006B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C3FE93-F2DC-064D-B261-BB12E9772ACE}"/>
              </a:ext>
            </a:extLst>
          </p:cNvPr>
          <p:cNvSpPr txBox="1"/>
          <p:nvPr/>
        </p:nvSpPr>
        <p:spPr>
          <a:xfrm>
            <a:off x="1597615" y="2571750"/>
            <a:ext cx="67398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3006B"/>
                </a:solidFill>
              </a:rPr>
              <a:t>Modifiers can be used both for blocks or elements</a:t>
            </a:r>
            <a:br>
              <a:rPr lang="en-US" dirty="0">
                <a:solidFill>
                  <a:srgbClr val="03006B"/>
                </a:solidFill>
              </a:rPr>
            </a:br>
            <a:endParaRPr lang="en-US" dirty="0">
              <a:solidFill>
                <a:srgbClr val="03006B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3006B"/>
                </a:solidFill>
              </a:rPr>
              <a:t>A modifier must be used together with its Block / Element</a:t>
            </a:r>
            <a:br>
              <a:rPr lang="en-US" dirty="0">
                <a:solidFill>
                  <a:srgbClr val="03006B"/>
                </a:solidFill>
              </a:rPr>
            </a:br>
            <a:r>
              <a:rPr lang="en-US" dirty="0">
                <a:solidFill>
                  <a:srgbClr val="03006B"/>
                </a:solidFill>
              </a:rPr>
              <a:t>as additional feature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3006B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7138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9EDC43D-9EB2-8A49-98DE-DD5FDFDC993C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7FE6B91-9E92-E14D-A9BD-212E3FBD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48147" y="155707"/>
              <a:ext cx="397185" cy="328869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BEM-modifier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3246234-F4A2-0148-98A0-EEA5A026499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5685" y="826087"/>
            <a:ext cx="6792629" cy="431741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B7C1DF-055E-444B-9707-8898B4A30B2A}"/>
              </a:ext>
            </a:extLst>
          </p:cNvPr>
          <p:cNvSpPr/>
          <p:nvPr/>
        </p:nvSpPr>
        <p:spPr>
          <a:xfrm>
            <a:off x="2073541" y="3075214"/>
            <a:ext cx="1237831" cy="1339193"/>
          </a:xfrm>
          <a:prstGeom prst="rect">
            <a:avLst/>
          </a:prstGeom>
          <a:ln w="25400">
            <a:solidFill>
              <a:schemeClr val="accent2"/>
            </a:solidFill>
          </a:ln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3006B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BBE906A-0792-1A48-B06E-962460F1ABEE}"/>
              </a:ext>
            </a:extLst>
          </p:cNvPr>
          <p:cNvSpPr/>
          <p:nvPr/>
        </p:nvSpPr>
        <p:spPr>
          <a:xfrm>
            <a:off x="3635563" y="1284868"/>
            <a:ext cx="256214" cy="172540"/>
          </a:xfrm>
          <a:prstGeom prst="rect">
            <a:avLst/>
          </a:prstGeom>
          <a:ln w="25400">
            <a:solidFill>
              <a:srgbClr val="FFFF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3006B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4562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9EDC43D-9EB2-8A49-98DE-DD5FDFDC993C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7FE6B91-9E92-E14D-A9BD-212E3FBD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48147" y="155707"/>
              <a:ext cx="397185" cy="328869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BEM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94E3D92-7CC7-7144-8CA6-36DF4859EC52}"/>
              </a:ext>
            </a:extLst>
          </p:cNvPr>
          <p:cNvSpPr/>
          <p:nvPr/>
        </p:nvSpPr>
        <p:spPr>
          <a:xfrm>
            <a:off x="2489826" y="1370549"/>
            <a:ext cx="42114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.[block]__[element]--[modifier]</a:t>
            </a:r>
            <a:endParaRPr lang="en-US" sz="1600" dirty="0">
              <a:latin typeface="Courier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5E8D69A-EB29-F643-81DB-642E676044E5}"/>
              </a:ext>
            </a:extLst>
          </p:cNvPr>
          <p:cNvGrpSpPr/>
          <p:nvPr/>
        </p:nvGrpSpPr>
        <p:grpSpPr>
          <a:xfrm>
            <a:off x="4327611" y="2154507"/>
            <a:ext cx="4376039" cy="2558635"/>
            <a:chOff x="387875" y="2961997"/>
            <a:chExt cx="4376039" cy="2558635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0DD2D20-58E7-064D-8571-55CB0C17E6E4}"/>
                </a:ext>
              </a:extLst>
            </p:cNvPr>
            <p:cNvSpPr/>
            <p:nvPr/>
          </p:nvSpPr>
          <p:spPr>
            <a:xfrm>
              <a:off x="387875" y="2961997"/>
              <a:ext cx="4376039" cy="2558635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EFF616-D2BF-4247-8625-51FDA2BEADB3}"/>
                </a:ext>
              </a:extLst>
            </p:cNvPr>
            <p:cNvSpPr/>
            <p:nvPr/>
          </p:nvSpPr>
          <p:spPr>
            <a:xfrm>
              <a:off x="552433" y="3095974"/>
              <a:ext cx="4211481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.</a:t>
              </a:r>
              <a:r>
                <a:rPr lang="en-US" sz="1600" b="1" dirty="0" err="1">
                  <a:solidFill>
                    <a:srgbClr val="000080"/>
                  </a:solidFill>
                  <a:latin typeface="Courier" pitchFamily="2" charset="0"/>
                </a:rPr>
                <a:t>usp</a:t>
              </a:r>
              <a:r>
                <a:rPr lang="en-US" sz="1600" dirty="0">
                  <a:latin typeface="Courier" pitchFamily="2" charset="0"/>
                </a:rPr>
                <a:t>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" pitchFamily="2" charset="0"/>
                  <a:ea typeface="+mn-ea"/>
                  <a:cs typeface="+mn-cs"/>
                </a:rPr>
                <a:t>{}</a:t>
              </a:r>
            </a:p>
            <a:p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DAF2022E-A362-904E-B398-E01751AE1F0A}"/>
              </a:ext>
            </a:extLst>
          </p:cNvPr>
          <p:cNvSpPr/>
          <p:nvPr/>
        </p:nvSpPr>
        <p:spPr>
          <a:xfrm>
            <a:off x="815644" y="84689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3006B"/>
                </a:solidFill>
              </a:rPr>
              <a:t>CSS selector: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8160E0E-E436-1143-B63D-6CAF8CB4430A}"/>
              </a:ext>
            </a:extLst>
          </p:cNvPr>
          <p:cNvGrpSpPr/>
          <p:nvPr/>
        </p:nvGrpSpPr>
        <p:grpSpPr>
          <a:xfrm>
            <a:off x="0" y="2095410"/>
            <a:ext cx="4211481" cy="2676828"/>
            <a:chOff x="-117475" y="2214314"/>
            <a:chExt cx="4211481" cy="2676828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2639D19-FF1A-3043-B68F-DAAE0B055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117475" y="2214314"/>
              <a:ext cx="4211481" cy="2676828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F64511A-2867-B646-9FDB-112B4D725A36}"/>
                </a:ext>
              </a:extLst>
            </p:cNvPr>
            <p:cNvSpPr/>
            <p:nvPr/>
          </p:nvSpPr>
          <p:spPr>
            <a:xfrm>
              <a:off x="0" y="3576595"/>
              <a:ext cx="3970588" cy="904075"/>
            </a:xfrm>
            <a:prstGeom prst="rect">
              <a:avLst/>
            </a:prstGeom>
            <a:ln w="25400">
              <a:solidFill>
                <a:schemeClr val="accent2"/>
              </a:solidFill>
            </a:ln>
          </p:spPr>
          <p:txBody>
            <a:bodyPr wrap="square" rtlCol="0" anchor="ctr">
              <a:spAutoFit/>
            </a:bodyPr>
            <a:lstStyle/>
            <a:p>
              <a:pPr algn="l"/>
              <a:endParaRPr lang="en-US" dirty="0">
                <a:solidFill>
                  <a:srgbClr val="03006B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6062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ss3.png">
            <a:extLst>
              <a:ext uri="{FF2B5EF4-FFF2-40B4-BE49-F238E27FC236}">
                <a16:creationId xmlns:a16="http://schemas.microsoft.com/office/drawing/2014/main" id="{CD9432CB-0CB1-1645-B00C-B07F953FE1A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24"/>
          <a:stretch/>
        </p:blipFill>
        <p:spPr>
          <a:xfrm>
            <a:off x="315457" y="1167938"/>
            <a:ext cx="2291107" cy="2258475"/>
          </a:xfrm>
          <a:prstGeom prst="rect">
            <a:avLst/>
          </a:prstGeom>
          <a:ln>
            <a:noFill/>
          </a:ln>
          <a:effectLst>
            <a:outerShdw blurRad="12700" dist="38100" dir="2700000" algn="tl" rotWithShape="0">
              <a:schemeClr val="bg1">
                <a:alpha val="40000"/>
              </a:schemeClr>
            </a:outerShdw>
          </a:effectLst>
        </p:spPr>
      </p:pic>
      <p:pic>
        <p:nvPicPr>
          <p:cNvPr id="3" name="Picture 2" descr="sass.png">
            <a:extLst>
              <a:ext uri="{FF2B5EF4-FFF2-40B4-BE49-F238E27FC236}">
                <a16:creationId xmlns:a16="http://schemas.microsoft.com/office/drawing/2014/main" id="{65AA5C33-59BB-2C41-B0F9-CB86BB674DB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60961" y="2571601"/>
            <a:ext cx="2208287" cy="1654923"/>
          </a:xfrm>
          <a:prstGeom prst="rect">
            <a:avLst/>
          </a:prstGeom>
          <a:effectLst>
            <a:outerShdw blurRad="25400" dist="38100" dir="2700000" algn="tl" rotWithShape="0">
              <a:schemeClr val="bg1">
                <a:alpha val="40000"/>
              </a:schemeClr>
            </a:outerShdw>
          </a:effectLst>
        </p:spPr>
      </p:pic>
      <p:pic>
        <p:nvPicPr>
          <p:cNvPr id="5" name="Picture 4" descr="responsive-wit.png">
            <a:extLst>
              <a:ext uri="{FF2B5EF4-FFF2-40B4-BE49-F238E27FC236}">
                <a16:creationId xmlns:a16="http://schemas.microsoft.com/office/drawing/2014/main" id="{B348CA0E-5A92-844C-8959-49E26BF8406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02590" y="1396904"/>
            <a:ext cx="2725953" cy="218023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59563BD-94E3-BE47-90DA-22D789212B7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8091" y="970428"/>
            <a:ext cx="1327817" cy="109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019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FF384048-2719-6E46-9604-622CF19851E4}"/>
              </a:ext>
            </a:extLst>
          </p:cNvPr>
          <p:cNvGrpSpPr/>
          <p:nvPr/>
        </p:nvGrpSpPr>
        <p:grpSpPr>
          <a:xfrm>
            <a:off x="4327611" y="2154507"/>
            <a:ext cx="4376039" cy="2558635"/>
            <a:chOff x="387875" y="2961997"/>
            <a:chExt cx="4376039" cy="2558635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2DC5AF8-C95C-9F4A-94AF-AFE233EC37FD}"/>
                </a:ext>
              </a:extLst>
            </p:cNvPr>
            <p:cNvSpPr/>
            <p:nvPr/>
          </p:nvSpPr>
          <p:spPr>
            <a:xfrm>
              <a:off x="387875" y="2961997"/>
              <a:ext cx="4376039" cy="2558635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8BBD22E-766C-4540-B469-43B6E9DF817B}"/>
                </a:ext>
              </a:extLst>
            </p:cNvPr>
            <p:cNvSpPr/>
            <p:nvPr/>
          </p:nvSpPr>
          <p:spPr>
            <a:xfrm>
              <a:off x="552433" y="3095974"/>
              <a:ext cx="4211481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.</a:t>
              </a:r>
              <a:r>
                <a:rPr lang="en-US" sz="1600" b="1" dirty="0" err="1">
                  <a:solidFill>
                    <a:srgbClr val="000080"/>
                  </a:solidFill>
                  <a:latin typeface="Courier" pitchFamily="2" charset="0"/>
                </a:rPr>
                <a:t>usp</a:t>
              </a:r>
              <a:r>
                <a:rPr lang="en-US" sz="1600" dirty="0">
                  <a:latin typeface="Courier" pitchFamily="2" charset="0"/>
                </a:rPr>
                <a:t>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" pitchFamily="2" charset="0"/>
                  <a:ea typeface="+mn-ea"/>
                  <a:cs typeface="+mn-cs"/>
                </a:rPr>
                <a:t>{}</a:t>
              </a:r>
            </a:p>
            <a:p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9EDC43D-9EB2-8A49-98DE-DD5FDFDC993C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7FE6B91-9E92-E14D-A9BD-212E3FBD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48147" y="155707"/>
              <a:ext cx="397185" cy="328869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BEM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94E3D92-7CC7-7144-8CA6-36DF4859EC52}"/>
              </a:ext>
            </a:extLst>
          </p:cNvPr>
          <p:cNvSpPr/>
          <p:nvPr/>
        </p:nvSpPr>
        <p:spPr>
          <a:xfrm>
            <a:off x="2489826" y="1370549"/>
            <a:ext cx="42114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.[block]__[element]--[modifier]</a:t>
            </a:r>
            <a:endParaRPr lang="en-US" sz="1600" dirty="0">
              <a:latin typeface="Courier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246E0C-ABA4-164D-B73D-A2E8E5FC750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0825" y="2155749"/>
            <a:ext cx="2540819" cy="25586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AF2022E-A362-904E-B398-E01751AE1F0A}"/>
              </a:ext>
            </a:extLst>
          </p:cNvPr>
          <p:cNvSpPr/>
          <p:nvPr/>
        </p:nvSpPr>
        <p:spPr>
          <a:xfrm>
            <a:off x="815644" y="84689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3006B"/>
                </a:solidFill>
              </a:rPr>
              <a:t>CSS selector: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0CC8E19-C622-F442-8CF5-658A883B6CD2}"/>
              </a:ext>
            </a:extLst>
          </p:cNvPr>
          <p:cNvSpPr/>
          <p:nvPr/>
        </p:nvSpPr>
        <p:spPr>
          <a:xfrm>
            <a:off x="4492169" y="2288484"/>
            <a:ext cx="421148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00" b="1" dirty="0">
              <a:solidFill>
                <a:srgbClr val="000080"/>
              </a:solidFill>
              <a:latin typeface="Courier" pitchFamily="2" charset="0"/>
            </a:endParaRPr>
          </a:p>
          <a:p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.</a:t>
            </a:r>
            <a:r>
              <a:rPr lang="en-US" sz="1600" b="1" dirty="0" err="1">
                <a:solidFill>
                  <a:srgbClr val="000080"/>
                </a:solidFill>
                <a:latin typeface="Courier" pitchFamily="2" charset="0"/>
              </a:rPr>
              <a:t>usp</a:t>
            </a:r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__card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{}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+mn-ea"/>
              <a:cs typeface="+mn-cs"/>
            </a:endParaRPr>
          </a:p>
          <a:p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.</a:t>
            </a:r>
            <a:r>
              <a:rPr lang="en-US" sz="1600" b="1" dirty="0" err="1">
                <a:solidFill>
                  <a:srgbClr val="000080"/>
                </a:solidFill>
                <a:latin typeface="Courier" pitchFamily="2" charset="0"/>
              </a:rPr>
              <a:t>usp</a:t>
            </a:r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__card--active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{}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+mn-ea"/>
              <a:cs typeface="+mn-cs"/>
            </a:endParaRPr>
          </a:p>
          <a:p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+mn-ea"/>
              <a:cs typeface="+mn-cs"/>
            </a:endParaRPr>
          </a:p>
          <a:p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" pitchFamily="2" charset="0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BC71EA-B795-AC45-96EE-560D41A9A3F1}"/>
              </a:ext>
            </a:extLst>
          </p:cNvPr>
          <p:cNvSpPr/>
          <p:nvPr/>
        </p:nvSpPr>
        <p:spPr>
          <a:xfrm>
            <a:off x="4492169" y="3032175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.</a:t>
            </a:r>
            <a:r>
              <a:rPr lang="en-US" sz="1600" b="1" dirty="0" err="1">
                <a:solidFill>
                  <a:srgbClr val="000080"/>
                </a:solidFill>
                <a:latin typeface="Courier" pitchFamily="2" charset="0"/>
              </a:rPr>
              <a:t>usp</a:t>
            </a:r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__icon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{}</a:t>
            </a:r>
          </a:p>
          <a:p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.</a:t>
            </a:r>
            <a:r>
              <a:rPr lang="en-US" sz="1600" b="1" dirty="0" err="1">
                <a:solidFill>
                  <a:srgbClr val="000080"/>
                </a:solidFill>
                <a:latin typeface="Courier" pitchFamily="2" charset="0"/>
              </a:rPr>
              <a:t>usp</a:t>
            </a:r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__title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{}</a:t>
            </a:r>
          </a:p>
          <a:p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.</a:t>
            </a:r>
            <a:r>
              <a:rPr lang="en-US" sz="1600" b="1" dirty="0" err="1">
                <a:solidFill>
                  <a:srgbClr val="000080"/>
                </a:solidFill>
                <a:latin typeface="Courier" pitchFamily="2" charset="0"/>
              </a:rPr>
              <a:t>usp</a:t>
            </a:r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__tagline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{}</a:t>
            </a:r>
          </a:p>
          <a:p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.</a:t>
            </a:r>
            <a:r>
              <a:rPr lang="en-US" sz="1600" b="1" dirty="0" err="1">
                <a:solidFill>
                  <a:srgbClr val="000080"/>
                </a:solidFill>
                <a:latin typeface="Courier" pitchFamily="2" charset="0"/>
              </a:rPr>
              <a:t>usp</a:t>
            </a:r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__link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{}</a:t>
            </a:r>
          </a:p>
          <a:p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.</a:t>
            </a:r>
            <a:r>
              <a:rPr lang="en-US" sz="1600" b="1" dirty="0" err="1">
                <a:solidFill>
                  <a:srgbClr val="000080"/>
                </a:solidFill>
                <a:latin typeface="Courier" pitchFamily="2" charset="0"/>
              </a:rPr>
              <a:t>usp</a:t>
            </a:r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__link--active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{}</a:t>
            </a:r>
          </a:p>
          <a:p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.</a:t>
            </a:r>
            <a:r>
              <a:rPr lang="en-US" sz="1600" b="1" dirty="0" err="1">
                <a:solidFill>
                  <a:srgbClr val="000080"/>
                </a:solidFill>
                <a:latin typeface="Courier" pitchFamily="2" charset="0"/>
              </a:rPr>
              <a:t>usp</a:t>
            </a:r>
            <a:r>
              <a:rPr lang="en-US" sz="1600" b="1" dirty="0">
                <a:solidFill>
                  <a:srgbClr val="000080"/>
                </a:solidFill>
                <a:latin typeface="Courier" pitchFamily="2" charset="0"/>
              </a:rPr>
              <a:t>__link--</a:t>
            </a:r>
            <a:r>
              <a:rPr lang="en-US" sz="1600" b="1" dirty="0" err="1">
                <a:solidFill>
                  <a:srgbClr val="000080"/>
                </a:solidFill>
                <a:latin typeface="Courier" pitchFamily="2" charset="0"/>
              </a:rPr>
              <a:t>active:hover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{}</a:t>
            </a:r>
          </a:p>
        </p:txBody>
      </p:sp>
    </p:spTree>
    <p:extLst>
      <p:ext uri="{BB962C8B-B14F-4D97-AF65-F5344CB8AC3E}">
        <p14:creationId xmlns:p14="http://schemas.microsoft.com/office/powerpoint/2010/main" val="361073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ass.png">
            <a:extLst>
              <a:ext uri="{FF2B5EF4-FFF2-40B4-BE49-F238E27FC236}">
                <a16:creationId xmlns:a16="http://schemas.microsoft.com/office/drawing/2014/main" id="{9770916C-DF0A-1142-A0CC-669C4701D1D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8500" y="1581150"/>
            <a:ext cx="2667000" cy="1981200"/>
          </a:xfrm>
          <a:prstGeom prst="rect">
            <a:avLst/>
          </a:prstGeom>
          <a:effectLst>
            <a:outerShdw blurRad="25400" dist="38100" dir="2700000" algn="tl" rotWithShape="0">
              <a:schemeClr val="bg1"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4505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EF049E4-2396-FB47-9F8E-EC57FE07D556}"/>
              </a:ext>
            </a:extLst>
          </p:cNvPr>
          <p:cNvSpPr txBox="1"/>
          <p:nvPr/>
        </p:nvSpPr>
        <p:spPr>
          <a:xfrm flipH="1">
            <a:off x="1177565" y="2340917"/>
            <a:ext cx="67888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SASS is a CSS Pre-Processor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32A239-A401-724F-A617-45F1C86138EE}"/>
              </a:ext>
            </a:extLst>
          </p:cNvPr>
          <p:cNvSpPr/>
          <p:nvPr/>
        </p:nvSpPr>
        <p:spPr>
          <a:xfrm>
            <a:off x="3439157" y="4534016"/>
            <a:ext cx="2210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http://sass-</a:t>
            </a:r>
            <a:r>
              <a:rPr lang="en-US" dirty="0" err="1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lang.com</a:t>
            </a:r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427C5A-D095-804D-ABD8-66F118A31330}"/>
              </a:ext>
            </a:extLst>
          </p:cNvPr>
          <p:cNvSpPr/>
          <p:nvPr/>
        </p:nvSpPr>
        <p:spPr>
          <a:xfrm>
            <a:off x="2399966" y="1244368"/>
            <a:ext cx="43912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03006B"/>
                </a:solidFill>
              </a:rPr>
              <a:t>S</a:t>
            </a:r>
            <a:r>
              <a:rPr lang="en-US" sz="2400" dirty="0">
                <a:solidFill>
                  <a:srgbClr val="03006B"/>
                </a:solidFill>
              </a:rPr>
              <a:t>yntactically </a:t>
            </a:r>
            <a:r>
              <a:rPr lang="en-US" sz="2400" b="1" dirty="0">
                <a:solidFill>
                  <a:srgbClr val="03006B"/>
                </a:solidFill>
              </a:rPr>
              <a:t>A</a:t>
            </a:r>
            <a:r>
              <a:rPr lang="en-US" sz="2400" dirty="0">
                <a:solidFill>
                  <a:srgbClr val="03006B"/>
                </a:solidFill>
              </a:rPr>
              <a:t>wesome </a:t>
            </a:r>
            <a:r>
              <a:rPr lang="en-US" sz="2400" b="1" dirty="0">
                <a:solidFill>
                  <a:srgbClr val="03006B"/>
                </a:solidFill>
              </a:rPr>
              <a:t>S</a:t>
            </a:r>
            <a:r>
              <a:rPr lang="en-US" sz="2400" dirty="0">
                <a:solidFill>
                  <a:srgbClr val="03006B"/>
                </a:solidFill>
              </a:rPr>
              <a:t>tyle</a:t>
            </a:r>
            <a:r>
              <a:rPr lang="en-US" sz="2400" b="1" dirty="0">
                <a:solidFill>
                  <a:srgbClr val="03006B"/>
                </a:solidFill>
              </a:rPr>
              <a:t>s</a:t>
            </a:r>
            <a:r>
              <a:rPr lang="en-US" sz="2400" dirty="0">
                <a:solidFill>
                  <a:srgbClr val="03006B"/>
                </a:solidFill>
              </a:rPr>
              <a:t>heet</a:t>
            </a:r>
          </a:p>
        </p:txBody>
      </p:sp>
    </p:spTree>
    <p:extLst>
      <p:ext uri="{BB962C8B-B14F-4D97-AF65-F5344CB8AC3E}">
        <p14:creationId xmlns:p14="http://schemas.microsoft.com/office/powerpoint/2010/main" val="5518030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EF049E4-2396-FB47-9F8E-EC57FE07D556}"/>
              </a:ext>
            </a:extLst>
          </p:cNvPr>
          <p:cNvSpPr txBox="1"/>
          <p:nvPr/>
        </p:nvSpPr>
        <p:spPr>
          <a:xfrm flipH="1">
            <a:off x="776688" y="988085"/>
            <a:ext cx="67888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3006B"/>
                </a:solidFill>
              </a:rPr>
              <a:t>SASS offers features that do not exist in CSS, like: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F71628-591F-6746-8E25-6DF1FC43F779}"/>
              </a:ext>
            </a:extLst>
          </p:cNvPr>
          <p:cNvSpPr txBox="1"/>
          <p:nvPr/>
        </p:nvSpPr>
        <p:spPr>
          <a:xfrm>
            <a:off x="1507661" y="1610384"/>
            <a:ext cx="6898515" cy="2383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40000"/>
              </a:lnSpc>
              <a:buFont typeface="Arial"/>
              <a:buChar char="•"/>
            </a:pPr>
            <a:r>
              <a:rPr lang="en-US" b="1" dirty="0">
                <a:solidFill>
                  <a:srgbClr val="03006B"/>
                </a:solidFill>
              </a:rPr>
              <a:t>Variables *</a:t>
            </a:r>
            <a:r>
              <a:rPr lang="en-US" dirty="0">
                <a:solidFill>
                  <a:srgbClr val="03006B"/>
                </a:solidFill>
              </a:rPr>
              <a:t>		-  </a:t>
            </a:r>
            <a:r>
              <a:rPr lang="en-US" dirty="0" err="1">
                <a:solidFill>
                  <a:srgbClr val="03006B"/>
                </a:solidFill>
              </a:rPr>
              <a:t>ie</a:t>
            </a:r>
            <a:r>
              <a:rPr lang="en-US" dirty="0">
                <a:solidFill>
                  <a:srgbClr val="03006B"/>
                </a:solidFill>
              </a:rPr>
              <a:t> color scheme</a:t>
            </a:r>
          </a:p>
          <a:p>
            <a:pPr marL="285750" indent="-285750">
              <a:lnSpc>
                <a:spcPct val="140000"/>
              </a:lnSpc>
              <a:buFont typeface="Arial"/>
              <a:buChar char="•"/>
            </a:pPr>
            <a:r>
              <a:rPr lang="en-US" b="1" dirty="0">
                <a:solidFill>
                  <a:srgbClr val="03006B"/>
                </a:solidFill>
              </a:rPr>
              <a:t>Nesting</a:t>
            </a:r>
            <a:r>
              <a:rPr lang="en-US" dirty="0">
                <a:solidFill>
                  <a:srgbClr val="03006B"/>
                </a:solidFill>
              </a:rPr>
              <a:t>		-  follow the structure of your HTML</a:t>
            </a:r>
          </a:p>
          <a:p>
            <a:pPr marL="285750" indent="-285750">
              <a:lnSpc>
                <a:spcPct val="140000"/>
              </a:lnSpc>
              <a:buFont typeface="Arial"/>
              <a:buChar char="•"/>
            </a:pPr>
            <a:r>
              <a:rPr lang="en-US" b="1" dirty="0">
                <a:solidFill>
                  <a:srgbClr val="03006B"/>
                </a:solidFill>
              </a:rPr>
              <a:t>Partials - Import</a:t>
            </a:r>
            <a:r>
              <a:rPr lang="en-US" dirty="0">
                <a:solidFill>
                  <a:srgbClr val="03006B"/>
                </a:solidFill>
              </a:rPr>
              <a:t>		-  separate styles in different files</a:t>
            </a:r>
          </a:p>
          <a:p>
            <a:pPr marL="285750" indent="-285750">
              <a:lnSpc>
                <a:spcPct val="140000"/>
              </a:lnSpc>
              <a:buFont typeface="Arial"/>
              <a:buChar char="•"/>
            </a:pPr>
            <a:r>
              <a:rPr lang="en-US" b="1" dirty="0" err="1">
                <a:solidFill>
                  <a:srgbClr val="03006B"/>
                </a:solidFill>
              </a:rPr>
              <a:t>Mixin</a:t>
            </a:r>
            <a:r>
              <a:rPr lang="en-US" dirty="0">
                <a:solidFill>
                  <a:srgbClr val="03006B"/>
                </a:solidFill>
              </a:rPr>
              <a:t>			-  structures for reuse</a:t>
            </a:r>
          </a:p>
          <a:p>
            <a:pPr marL="285750" indent="-285750">
              <a:lnSpc>
                <a:spcPct val="140000"/>
              </a:lnSpc>
              <a:buFont typeface="Arial"/>
              <a:buChar char="•"/>
            </a:pPr>
            <a:r>
              <a:rPr lang="en-US" b="1" dirty="0">
                <a:solidFill>
                  <a:srgbClr val="03006B"/>
                </a:solidFill>
              </a:rPr>
              <a:t>Extend</a:t>
            </a:r>
            <a:r>
              <a:rPr lang="en-US" dirty="0">
                <a:solidFill>
                  <a:srgbClr val="03006B"/>
                </a:solidFill>
              </a:rPr>
              <a:t>		-  share properties from selectors</a:t>
            </a:r>
          </a:p>
          <a:p>
            <a:pPr marL="285750" indent="-285750">
              <a:lnSpc>
                <a:spcPct val="140000"/>
              </a:lnSpc>
              <a:buFont typeface="Arial"/>
              <a:buChar char="•"/>
            </a:pPr>
            <a:r>
              <a:rPr lang="en-US" b="1" dirty="0">
                <a:solidFill>
                  <a:srgbClr val="03006B"/>
                </a:solidFill>
              </a:rPr>
              <a:t>Math operators	</a:t>
            </a:r>
            <a:r>
              <a:rPr lang="en-US" dirty="0">
                <a:solidFill>
                  <a:srgbClr val="03006B"/>
                </a:solidFill>
              </a:rPr>
              <a:t>	-  </a:t>
            </a:r>
            <a:r>
              <a:rPr lang="en-US" dirty="0" err="1">
                <a:solidFill>
                  <a:srgbClr val="03006B"/>
                </a:solidFill>
              </a:rPr>
              <a:t>ie</a:t>
            </a:r>
            <a:r>
              <a:rPr lang="en-US" dirty="0">
                <a:solidFill>
                  <a:srgbClr val="03006B"/>
                </a:solidFill>
              </a:rPr>
              <a:t> to calculate width, etc.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54897DB-0D00-EB46-A186-AA4175E0234B}"/>
              </a:ext>
            </a:extLst>
          </p:cNvPr>
          <p:cNvSpPr/>
          <p:nvPr/>
        </p:nvSpPr>
        <p:spPr>
          <a:xfrm>
            <a:off x="3482085" y="4517391"/>
            <a:ext cx="2210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http://sass-</a:t>
            </a:r>
            <a:r>
              <a:rPr lang="en-US" dirty="0" err="1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lang.com</a:t>
            </a:r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dirty="0">
              <a:solidFill>
                <a:srgbClr val="0300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3402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D50AEB15-2FA9-C340-A316-131C5ABB1069}"/>
              </a:ext>
            </a:extLst>
          </p:cNvPr>
          <p:cNvGrpSpPr/>
          <p:nvPr/>
        </p:nvGrpSpPr>
        <p:grpSpPr>
          <a:xfrm>
            <a:off x="2010517" y="3429008"/>
            <a:ext cx="5122963" cy="718751"/>
            <a:chOff x="387875" y="2961998"/>
            <a:chExt cx="4376039" cy="71875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DCB11EA-0F7C-4944-A9E5-C1F0F8015EC6}"/>
                </a:ext>
              </a:extLst>
            </p:cNvPr>
            <p:cNvSpPr/>
            <p:nvPr/>
          </p:nvSpPr>
          <p:spPr>
            <a:xfrm>
              <a:off x="387875" y="2961998"/>
              <a:ext cx="4376039" cy="637200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B4C2E62-4F54-0E4E-B6BF-A194AFB6B342}"/>
                </a:ext>
              </a:extLst>
            </p:cNvPr>
            <p:cNvSpPr/>
            <p:nvPr/>
          </p:nvSpPr>
          <p:spPr>
            <a:xfrm>
              <a:off x="552433" y="3095974"/>
              <a:ext cx="4211481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chemeClr val="bg1">
                      <a:lumMod val="50000"/>
                    </a:schemeClr>
                  </a:solidFill>
                  <a:latin typeface="Courier" pitchFamily="2" charset="0"/>
                </a:rPr>
                <a:t>$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 sass --watch </a:t>
              </a:r>
              <a:r>
                <a:rPr lang="en-US" sz="1600" b="1" dirty="0" err="1">
                  <a:solidFill>
                    <a:srgbClr val="000080"/>
                  </a:solidFill>
                  <a:latin typeface="Courier" pitchFamily="2" charset="0"/>
                </a:rPr>
                <a:t>input.scss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 </a:t>
              </a:r>
              <a:r>
                <a:rPr lang="en-US" sz="1600" b="1" dirty="0" err="1">
                  <a:solidFill>
                    <a:srgbClr val="000080"/>
                  </a:solidFill>
                  <a:latin typeface="Courier" pitchFamily="2" charset="0"/>
                </a:rPr>
                <a:t>output.css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679EE81-8122-BF4F-A414-0B38C297AF6A}"/>
              </a:ext>
            </a:extLst>
          </p:cNvPr>
          <p:cNvGrpSpPr/>
          <p:nvPr/>
        </p:nvGrpSpPr>
        <p:grpSpPr>
          <a:xfrm>
            <a:off x="2010517" y="3431154"/>
            <a:ext cx="5122963" cy="637200"/>
            <a:chOff x="387875" y="2961998"/>
            <a:chExt cx="4376039" cy="6372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125C838-ED1D-DA4B-8867-CFBFA608B050}"/>
                </a:ext>
              </a:extLst>
            </p:cNvPr>
            <p:cNvSpPr/>
            <p:nvPr/>
          </p:nvSpPr>
          <p:spPr>
            <a:xfrm>
              <a:off x="387875" y="2961998"/>
              <a:ext cx="4375900" cy="637200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C0E3C11-0C60-0049-AA12-965D5DF7416F}"/>
                </a:ext>
              </a:extLst>
            </p:cNvPr>
            <p:cNvSpPr/>
            <p:nvPr/>
          </p:nvSpPr>
          <p:spPr>
            <a:xfrm>
              <a:off x="552433" y="3095974"/>
              <a:ext cx="42114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chemeClr val="bg1">
                      <a:lumMod val="50000"/>
                    </a:schemeClr>
                  </a:solidFill>
                  <a:latin typeface="Courier" pitchFamily="2" charset="0"/>
                </a:rPr>
                <a:t>$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 sass --watch app/</a:t>
              </a:r>
              <a:r>
                <a:rPr lang="en-US" sz="1600" b="1" dirty="0" err="1">
                  <a:solidFill>
                    <a:srgbClr val="000080"/>
                  </a:solidFill>
                  <a:latin typeface="Courier" pitchFamily="2" charset="0"/>
                </a:rPr>
                <a:t>sass:target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/</a:t>
              </a:r>
              <a:r>
                <a:rPr lang="en-US" sz="1600" b="1" dirty="0" err="1">
                  <a:solidFill>
                    <a:srgbClr val="000080"/>
                  </a:solidFill>
                  <a:latin typeface="Courier" pitchFamily="2" charset="0"/>
                </a:rPr>
                <a:t>css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4EFA46D4-8716-9D4E-926D-8A9368B79A3C}"/>
              </a:ext>
            </a:extLst>
          </p:cNvPr>
          <p:cNvSpPr/>
          <p:nvPr/>
        </p:nvSpPr>
        <p:spPr>
          <a:xfrm>
            <a:off x="815644" y="84689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3006B"/>
                </a:solidFill>
              </a:rPr>
              <a:t>Install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D5332F-1E28-AD4D-B707-E7FC4316390B}"/>
              </a:ext>
            </a:extLst>
          </p:cNvPr>
          <p:cNvSpPr/>
          <p:nvPr/>
        </p:nvSpPr>
        <p:spPr>
          <a:xfrm>
            <a:off x="815644" y="2936159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3006B"/>
                </a:solidFill>
              </a:rPr>
              <a:t>Run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F68B9E3-E254-2544-A00A-F9D943238630}"/>
              </a:ext>
            </a:extLst>
          </p:cNvPr>
          <p:cNvGrpSpPr/>
          <p:nvPr/>
        </p:nvGrpSpPr>
        <p:grpSpPr>
          <a:xfrm>
            <a:off x="2010518" y="1437870"/>
            <a:ext cx="5122963" cy="638322"/>
            <a:chOff x="387875" y="2961998"/>
            <a:chExt cx="5122963" cy="63832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02A3AE-087E-9E4A-AA57-C7408881B0E7}"/>
                </a:ext>
              </a:extLst>
            </p:cNvPr>
            <p:cNvSpPr/>
            <p:nvPr/>
          </p:nvSpPr>
          <p:spPr>
            <a:xfrm>
              <a:off x="387875" y="2961998"/>
              <a:ext cx="5122963" cy="638322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BF298C2-92F2-1E47-879A-0B52EDDA8B41}"/>
                </a:ext>
              </a:extLst>
            </p:cNvPr>
            <p:cNvSpPr/>
            <p:nvPr/>
          </p:nvSpPr>
          <p:spPr>
            <a:xfrm>
              <a:off x="552433" y="3095974"/>
              <a:ext cx="42114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chemeClr val="bg1">
                      <a:lumMod val="50000"/>
                    </a:schemeClr>
                  </a:solidFill>
                  <a:latin typeface="Courier" pitchFamily="2" charset="0"/>
                </a:rPr>
                <a:t>$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 </a:t>
              </a:r>
              <a:r>
                <a:rPr lang="en-US" sz="1600" b="1" dirty="0" err="1">
                  <a:solidFill>
                    <a:srgbClr val="000080"/>
                  </a:solidFill>
                  <a:latin typeface="Courier" pitchFamily="2" charset="0"/>
                </a:rPr>
                <a:t>npm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 install sass -g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" pitchFamily="2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856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 - Variables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E114822-1BCC-AC45-9824-165AAEF2BBB4}"/>
              </a:ext>
            </a:extLst>
          </p:cNvPr>
          <p:cNvSpPr/>
          <p:nvPr/>
        </p:nvSpPr>
        <p:spPr>
          <a:xfrm>
            <a:off x="1341134" y="981694"/>
            <a:ext cx="6508865" cy="96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rgbClr val="03006B"/>
                </a:solidFill>
              </a:rPr>
              <a:t>Variable can be any CSS value you want to reuse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rgbClr val="03006B"/>
                </a:solidFill>
              </a:rPr>
              <a:t>The </a:t>
            </a:r>
            <a:r>
              <a:rPr lang="en-US" sz="2000" b="1" dirty="0">
                <a:solidFill>
                  <a:srgbClr val="03006B"/>
                </a:solidFill>
              </a:rPr>
              <a:t>$</a:t>
            </a:r>
            <a:r>
              <a:rPr lang="en-US" sz="2000" dirty="0">
                <a:solidFill>
                  <a:srgbClr val="03006B"/>
                </a:solidFill>
              </a:rPr>
              <a:t> symbol turns something into a variable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6B9913C-A75B-DE4C-BCBD-E83A65ACF0E4}"/>
              </a:ext>
            </a:extLst>
          </p:cNvPr>
          <p:cNvGrpSpPr/>
          <p:nvPr/>
        </p:nvGrpSpPr>
        <p:grpSpPr>
          <a:xfrm>
            <a:off x="186753" y="2277699"/>
            <a:ext cx="4207350" cy="2433661"/>
            <a:chOff x="472717" y="1589698"/>
            <a:chExt cx="4207350" cy="2433661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FB369FA-BFE6-8849-A639-F7127AF17E8F}"/>
                </a:ext>
              </a:extLst>
            </p:cNvPr>
            <p:cNvGrpSpPr/>
            <p:nvPr/>
          </p:nvGrpSpPr>
          <p:grpSpPr>
            <a:xfrm>
              <a:off x="472717" y="1589698"/>
              <a:ext cx="4207349" cy="2433661"/>
              <a:chOff x="472717" y="1149754"/>
              <a:chExt cx="4207349" cy="2433661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7062F25F-8DE6-F24E-B362-E5F6820C9CDA}"/>
                  </a:ext>
                </a:extLst>
              </p:cNvPr>
              <p:cNvSpPr/>
              <p:nvPr/>
            </p:nvSpPr>
            <p:spPr>
              <a:xfrm>
                <a:off x="472717" y="1149754"/>
                <a:ext cx="4207349" cy="243366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ED8C844-DFF6-6143-A78B-DAD070868273}"/>
                  </a:ext>
                </a:extLst>
              </p:cNvPr>
              <p:cNvSpPr/>
              <p:nvPr/>
            </p:nvSpPr>
            <p:spPr>
              <a:xfrm>
                <a:off x="581718" y="1589088"/>
                <a:ext cx="4023533" cy="18158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b="1" dirty="0">
                    <a:solidFill>
                      <a:srgbClr val="660E7A"/>
                    </a:solidFill>
                    <a:latin typeface="Courier" pitchFamily="2" charset="0"/>
                  </a:rPr>
                  <a:t>$font-stack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Arial</a:t>
                </a:r>
                <a:r>
                  <a:rPr lang="en-US" sz="1600" dirty="0">
                    <a:latin typeface="Courier" pitchFamily="2" charset="0"/>
                  </a:rPr>
                  <a:t>, </a:t>
                </a:r>
                <a:r>
                  <a:rPr lang="en-US" sz="1600" b="1" dirty="0">
                    <a:solidFill>
                      <a:srgbClr val="008000"/>
                    </a:solidFill>
                    <a:latin typeface="Courier" pitchFamily="2" charset="0"/>
                  </a:rPr>
                  <a:t>sans-serif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b="1" dirty="0">
                    <a:solidFill>
                      <a:srgbClr val="660E7A"/>
                    </a:solidFill>
                    <a:latin typeface="Courier" pitchFamily="2" charset="0"/>
                  </a:rPr>
                  <a:t>$primary-color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#333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body </a:t>
                </a:r>
                <a:r>
                  <a:rPr lang="en-US" sz="1600" dirty="0">
                    <a:latin typeface="Courier" pitchFamily="2" charset="0"/>
                  </a:rPr>
                  <a:t>{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font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dirty="0">
                    <a:solidFill>
                      <a:srgbClr val="0000FF"/>
                    </a:solidFill>
                    <a:latin typeface="Courier" pitchFamily="2" charset="0"/>
                  </a:rPr>
                  <a:t>100</a:t>
                </a:r>
                <a:r>
                  <a:rPr lang="en-US" sz="1600" dirty="0">
                    <a:latin typeface="Courier" pitchFamily="2" charset="0"/>
                  </a:rPr>
                  <a:t>% </a:t>
                </a:r>
                <a:r>
                  <a:rPr lang="en-US" sz="1600" b="1" dirty="0">
                    <a:solidFill>
                      <a:srgbClr val="660E7A"/>
                    </a:solidFill>
                    <a:latin typeface="Courier" pitchFamily="2" charset="0"/>
                  </a:rPr>
                  <a:t>$font-stack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color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b="1" dirty="0">
                    <a:solidFill>
                      <a:srgbClr val="660E7A"/>
                    </a:solidFill>
                    <a:latin typeface="Courier" pitchFamily="2" charset="0"/>
                  </a:rPr>
                  <a:t>$primary-color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}</a:t>
                </a: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D35FC01-11BF-4341-95B0-B984944CA8B1}"/>
                </a:ext>
              </a:extLst>
            </p:cNvPr>
            <p:cNvSpPr txBox="1"/>
            <p:nvPr/>
          </p:nvSpPr>
          <p:spPr>
            <a:xfrm>
              <a:off x="4208463" y="1593224"/>
              <a:ext cx="471604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scss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C91A274-1CC1-3A42-B4E5-A23718AF7D71}"/>
              </a:ext>
            </a:extLst>
          </p:cNvPr>
          <p:cNvGrpSpPr/>
          <p:nvPr/>
        </p:nvGrpSpPr>
        <p:grpSpPr>
          <a:xfrm>
            <a:off x="4838391" y="2276656"/>
            <a:ext cx="4124407" cy="2434704"/>
            <a:chOff x="525188" y="1588655"/>
            <a:chExt cx="4124407" cy="2434704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79413AB-82F7-5B41-AC62-87DF2C546643}"/>
                </a:ext>
              </a:extLst>
            </p:cNvPr>
            <p:cNvGrpSpPr/>
            <p:nvPr/>
          </p:nvGrpSpPr>
          <p:grpSpPr>
            <a:xfrm>
              <a:off x="525188" y="1589698"/>
              <a:ext cx="4118856" cy="2433661"/>
              <a:chOff x="525188" y="1149754"/>
              <a:chExt cx="4118856" cy="2433661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3FBF707-CF6D-A848-9F67-5E0B67BC29DF}"/>
                  </a:ext>
                </a:extLst>
              </p:cNvPr>
              <p:cNvSpPr/>
              <p:nvPr/>
            </p:nvSpPr>
            <p:spPr>
              <a:xfrm>
                <a:off x="525188" y="1149754"/>
                <a:ext cx="4118856" cy="243366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C56DC99-601D-EC40-ABAA-E0CAB7C651C8}"/>
                  </a:ext>
                </a:extLst>
              </p:cNvPr>
              <p:cNvSpPr/>
              <p:nvPr/>
            </p:nvSpPr>
            <p:spPr>
              <a:xfrm>
                <a:off x="655229" y="2366584"/>
                <a:ext cx="3988815" cy="10772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body </a:t>
                </a:r>
                <a:r>
                  <a:rPr lang="en-US" sz="1600" dirty="0">
                    <a:latin typeface="Courier" pitchFamily="2" charset="0"/>
                  </a:rPr>
                  <a:t>{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font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dirty="0">
                    <a:solidFill>
                      <a:srgbClr val="0000FF"/>
                    </a:solidFill>
                    <a:latin typeface="Courier" pitchFamily="2" charset="0"/>
                  </a:rPr>
                  <a:t>100</a:t>
                </a:r>
                <a:r>
                  <a:rPr lang="en-US" sz="1600" dirty="0">
                    <a:latin typeface="Courier" pitchFamily="2" charset="0"/>
                  </a:rPr>
                  <a:t>%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Arial</a:t>
                </a:r>
                <a:r>
                  <a:rPr lang="en-US" sz="1600" dirty="0">
                    <a:latin typeface="Courier" pitchFamily="2" charset="0"/>
                  </a:rPr>
                  <a:t>, </a:t>
                </a:r>
                <a:r>
                  <a:rPr lang="en-US" sz="1600" b="1" dirty="0">
                    <a:solidFill>
                      <a:srgbClr val="008000"/>
                    </a:solidFill>
                    <a:latin typeface="Courier" pitchFamily="2" charset="0"/>
                  </a:rPr>
                  <a:t>sans-serif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color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#333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}</a:t>
                </a: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2F0B1B-90E6-AB44-BA7F-E975F4368889}"/>
                </a:ext>
              </a:extLst>
            </p:cNvPr>
            <p:cNvSpPr txBox="1"/>
            <p:nvPr/>
          </p:nvSpPr>
          <p:spPr>
            <a:xfrm>
              <a:off x="4208449" y="1588655"/>
              <a:ext cx="441146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css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1912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 - Nesting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E114822-1BCC-AC45-9824-165AAEF2BBB4}"/>
              </a:ext>
            </a:extLst>
          </p:cNvPr>
          <p:cNvSpPr/>
          <p:nvPr/>
        </p:nvSpPr>
        <p:spPr>
          <a:xfrm>
            <a:off x="1317567" y="862847"/>
            <a:ext cx="6508865" cy="96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rgbClr val="03006B"/>
                </a:solidFill>
              </a:rPr>
              <a:t>SASS allows you to nest CSS selectors in a way </a:t>
            </a:r>
            <a:br>
              <a:rPr lang="en-US" sz="2000" dirty="0">
                <a:solidFill>
                  <a:srgbClr val="03006B"/>
                </a:solidFill>
              </a:rPr>
            </a:br>
            <a:r>
              <a:rPr lang="en-US" sz="2000" dirty="0">
                <a:solidFill>
                  <a:srgbClr val="03006B"/>
                </a:solidFill>
              </a:rPr>
              <a:t>that follows the same hierarchy of the HTML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6B9913C-A75B-DE4C-BCBD-E83A65ACF0E4}"/>
              </a:ext>
            </a:extLst>
          </p:cNvPr>
          <p:cNvGrpSpPr/>
          <p:nvPr/>
        </p:nvGrpSpPr>
        <p:grpSpPr>
          <a:xfrm>
            <a:off x="1526636" y="2385763"/>
            <a:ext cx="6137861" cy="2433661"/>
            <a:chOff x="343224" y="1589698"/>
            <a:chExt cx="6137861" cy="2433661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FB369FA-BFE6-8849-A639-F7127AF17E8F}"/>
                </a:ext>
              </a:extLst>
            </p:cNvPr>
            <p:cNvGrpSpPr/>
            <p:nvPr/>
          </p:nvGrpSpPr>
          <p:grpSpPr>
            <a:xfrm>
              <a:off x="343224" y="1589698"/>
              <a:ext cx="6130920" cy="2433661"/>
              <a:chOff x="343224" y="1149754"/>
              <a:chExt cx="6130920" cy="2433661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7062F25F-8DE6-F24E-B362-E5F6820C9CDA}"/>
                  </a:ext>
                </a:extLst>
              </p:cNvPr>
              <p:cNvSpPr/>
              <p:nvPr/>
            </p:nvSpPr>
            <p:spPr>
              <a:xfrm>
                <a:off x="343224" y="1149754"/>
                <a:ext cx="6130920" cy="243366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ED8C844-DFF6-6143-A78B-DAD070868273}"/>
                  </a:ext>
                </a:extLst>
              </p:cNvPr>
              <p:cNvSpPr/>
              <p:nvPr/>
            </p:nvSpPr>
            <p:spPr>
              <a:xfrm>
                <a:off x="597049" y="1275091"/>
                <a:ext cx="5829961" cy="23083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latin typeface="Courier" pitchFamily="2" charset="0"/>
                  </a:rPr>
                  <a:t>...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&lt;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nav</a:t>
                </a:r>
                <a:r>
                  <a:rPr lang="en-US" sz="1600" dirty="0">
                    <a:latin typeface="Courier" pitchFamily="2" charset="0"/>
                  </a:rPr>
                  <a:t>&gt;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&lt;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ul</a:t>
                </a:r>
                <a:r>
                  <a:rPr lang="en-US" sz="1600" dirty="0">
                    <a:latin typeface="Courier" pitchFamily="2" charset="0"/>
                  </a:rPr>
                  <a:t>&gt;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  &lt;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li</a:t>
                </a:r>
                <a:r>
                  <a:rPr lang="en-US" sz="1600" dirty="0">
                    <a:latin typeface="Courier" pitchFamily="2" charset="0"/>
                  </a:rPr>
                  <a:t>&gt;&lt;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a </a:t>
                </a:r>
                <a:r>
                  <a:rPr lang="en-US" sz="1600" b="1" dirty="0" err="1">
                    <a:solidFill>
                      <a:srgbClr val="0000FF"/>
                    </a:solidFill>
                    <a:latin typeface="Courier" pitchFamily="2" charset="0"/>
                  </a:rPr>
                  <a:t>href</a:t>
                </a:r>
                <a:r>
                  <a:rPr lang="en-US" sz="1600" b="1" dirty="0">
                    <a:solidFill>
                      <a:srgbClr val="008000"/>
                    </a:solidFill>
                    <a:latin typeface="Courier" pitchFamily="2" charset="0"/>
                  </a:rPr>
                  <a:t>="/"</a:t>
                </a:r>
                <a:r>
                  <a:rPr lang="en-US" sz="1600" dirty="0">
                    <a:latin typeface="Courier" pitchFamily="2" charset="0"/>
                  </a:rPr>
                  <a:t>&gt;Home&lt;/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a</a:t>
                </a:r>
                <a:r>
                  <a:rPr lang="en-US" sz="1600" dirty="0">
                    <a:latin typeface="Courier" pitchFamily="2" charset="0"/>
                  </a:rPr>
                  <a:t>&gt;&lt;/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li</a:t>
                </a:r>
                <a:r>
                  <a:rPr lang="en-US" sz="1600" dirty="0">
                    <a:latin typeface="Courier" pitchFamily="2" charset="0"/>
                  </a:rPr>
                  <a:t>&gt;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  &lt;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li</a:t>
                </a:r>
                <a:r>
                  <a:rPr lang="en-US" sz="1600" dirty="0">
                    <a:latin typeface="Courier" pitchFamily="2" charset="0"/>
                  </a:rPr>
                  <a:t>&gt;&lt;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a </a:t>
                </a:r>
                <a:r>
                  <a:rPr lang="en-US" sz="1600" b="1" dirty="0" err="1">
                    <a:solidFill>
                      <a:srgbClr val="0000FF"/>
                    </a:solidFill>
                    <a:latin typeface="Courier" pitchFamily="2" charset="0"/>
                  </a:rPr>
                  <a:t>href</a:t>
                </a:r>
                <a:r>
                  <a:rPr lang="en-US" sz="1600" b="1" dirty="0">
                    <a:solidFill>
                      <a:srgbClr val="008000"/>
                    </a:solidFill>
                    <a:latin typeface="Courier" pitchFamily="2" charset="0"/>
                  </a:rPr>
                  <a:t>="/about"</a:t>
                </a:r>
                <a:r>
                  <a:rPr lang="en-US" sz="1600" dirty="0">
                    <a:latin typeface="Courier" pitchFamily="2" charset="0"/>
                  </a:rPr>
                  <a:t>&gt;About&lt;/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a</a:t>
                </a:r>
                <a:r>
                  <a:rPr lang="en-US" sz="1600" dirty="0">
                    <a:latin typeface="Courier" pitchFamily="2" charset="0"/>
                  </a:rPr>
                  <a:t>&gt;&lt;/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li</a:t>
                </a:r>
                <a:r>
                  <a:rPr lang="en-US" sz="1600" dirty="0">
                    <a:latin typeface="Courier" pitchFamily="2" charset="0"/>
                  </a:rPr>
                  <a:t>&gt;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  &lt;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li</a:t>
                </a:r>
                <a:r>
                  <a:rPr lang="en-US" sz="1600" dirty="0">
                    <a:latin typeface="Courier" pitchFamily="2" charset="0"/>
                  </a:rPr>
                  <a:t>&gt;&lt;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a </a:t>
                </a:r>
                <a:r>
                  <a:rPr lang="en-US" sz="1600" b="1" dirty="0" err="1">
                    <a:solidFill>
                      <a:srgbClr val="0000FF"/>
                    </a:solidFill>
                    <a:latin typeface="Courier" pitchFamily="2" charset="0"/>
                  </a:rPr>
                  <a:t>href</a:t>
                </a:r>
                <a:r>
                  <a:rPr lang="en-US" sz="1600" b="1" dirty="0">
                    <a:solidFill>
                      <a:srgbClr val="008000"/>
                    </a:solidFill>
                    <a:latin typeface="Courier" pitchFamily="2" charset="0"/>
                  </a:rPr>
                  <a:t>="/archive"</a:t>
                </a:r>
                <a:r>
                  <a:rPr lang="en-US" sz="1600" dirty="0">
                    <a:latin typeface="Courier" pitchFamily="2" charset="0"/>
                  </a:rPr>
                  <a:t>&gt;Archive&lt;/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a</a:t>
                </a:r>
                <a:r>
                  <a:rPr lang="en-US" sz="1600" dirty="0">
                    <a:latin typeface="Courier" pitchFamily="2" charset="0"/>
                  </a:rPr>
                  <a:t>&gt;&lt;/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li</a:t>
                </a:r>
                <a:r>
                  <a:rPr lang="en-US" sz="1600" dirty="0">
                    <a:latin typeface="Courier" pitchFamily="2" charset="0"/>
                  </a:rPr>
                  <a:t>&gt;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&lt;/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ul</a:t>
                </a:r>
                <a:r>
                  <a:rPr lang="en-US" sz="1600" dirty="0">
                    <a:latin typeface="Courier" pitchFamily="2" charset="0"/>
                  </a:rPr>
                  <a:t>&gt;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&lt;/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nav</a:t>
                </a:r>
                <a:r>
                  <a:rPr lang="en-US" sz="1600" dirty="0">
                    <a:latin typeface="Courier" pitchFamily="2" charset="0"/>
                  </a:rPr>
                  <a:t>&gt;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...</a:t>
                </a: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D35FC01-11BF-4341-95B0-B984944CA8B1}"/>
                </a:ext>
              </a:extLst>
            </p:cNvPr>
            <p:cNvSpPr txBox="1"/>
            <p:nvPr/>
          </p:nvSpPr>
          <p:spPr>
            <a:xfrm>
              <a:off x="5958249" y="1589698"/>
              <a:ext cx="522836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html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7905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 - Nesting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1180F71-632B-D345-AF37-4A4E2321ABE7}"/>
              </a:ext>
            </a:extLst>
          </p:cNvPr>
          <p:cNvGrpSpPr/>
          <p:nvPr/>
        </p:nvGrpSpPr>
        <p:grpSpPr>
          <a:xfrm>
            <a:off x="203379" y="775817"/>
            <a:ext cx="4207350" cy="4278094"/>
            <a:chOff x="203379" y="775817"/>
            <a:chExt cx="4207350" cy="427809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A250621-0230-0343-99DA-51C1F221E7A6}"/>
                </a:ext>
              </a:extLst>
            </p:cNvPr>
            <p:cNvGrpSpPr/>
            <p:nvPr/>
          </p:nvGrpSpPr>
          <p:grpSpPr>
            <a:xfrm>
              <a:off x="203379" y="790315"/>
              <a:ext cx="4207350" cy="4263581"/>
              <a:chOff x="472717" y="1589697"/>
              <a:chExt cx="4207350" cy="4263581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FA5F94F-7573-1449-87B5-8112385E6E9F}"/>
                  </a:ext>
                </a:extLst>
              </p:cNvPr>
              <p:cNvGrpSpPr/>
              <p:nvPr/>
            </p:nvGrpSpPr>
            <p:grpSpPr>
              <a:xfrm>
                <a:off x="472717" y="1589697"/>
                <a:ext cx="4207349" cy="4263581"/>
                <a:chOff x="472717" y="1149753"/>
                <a:chExt cx="4207349" cy="4263581"/>
              </a:xfrm>
            </p:grpSpPr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8EA2D026-A7AC-D14F-8ABA-58D8F779A98A}"/>
                    </a:ext>
                  </a:extLst>
                </p:cNvPr>
                <p:cNvSpPr/>
                <p:nvPr/>
              </p:nvSpPr>
              <p:spPr>
                <a:xfrm>
                  <a:off x="472717" y="1149753"/>
                  <a:ext cx="4207349" cy="4263581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7E067877-0177-3A46-ACBC-2007C53C7E5D}"/>
                    </a:ext>
                  </a:extLst>
                </p:cNvPr>
                <p:cNvSpPr/>
                <p:nvPr/>
              </p:nvSpPr>
              <p:spPr>
                <a:xfrm>
                  <a:off x="581718" y="1589088"/>
                  <a:ext cx="4023533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endParaRPr lang="en-US" sz="1600" dirty="0">
                    <a:latin typeface="Courier" pitchFamily="2" charset="0"/>
                  </a:endParaRPr>
                </a:p>
              </p:txBody>
            </p:sp>
          </p:grp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167322B-509D-BC4B-AF50-06BFA13164C9}"/>
                  </a:ext>
                </a:extLst>
              </p:cNvPr>
              <p:cNvSpPr txBox="1"/>
              <p:nvPr/>
            </p:nvSpPr>
            <p:spPr>
              <a:xfrm>
                <a:off x="4208463" y="1593224"/>
                <a:ext cx="471604" cy="30777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scss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887E90A-B5E1-8145-B3D8-F60BA234F195}"/>
                </a:ext>
              </a:extLst>
            </p:cNvPr>
            <p:cNvSpPr/>
            <p:nvPr/>
          </p:nvSpPr>
          <p:spPr>
            <a:xfrm>
              <a:off x="413058" y="775817"/>
              <a:ext cx="3922855" cy="42780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nav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ul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margin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0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padding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0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list-style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none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}</a:t>
              </a:r>
              <a:br>
                <a:rPr lang="en-US" sz="1600" dirty="0">
                  <a:latin typeface="Courier" pitchFamily="2" charset="0"/>
                </a:rPr>
              </a:b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li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display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inline-block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a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display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block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padding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6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12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text-decoration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none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}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}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0114E66-BF00-5448-B0DF-70F18508F9CB}"/>
              </a:ext>
            </a:extLst>
          </p:cNvPr>
          <p:cNvGrpSpPr/>
          <p:nvPr/>
        </p:nvGrpSpPr>
        <p:grpSpPr>
          <a:xfrm>
            <a:off x="4816214" y="800179"/>
            <a:ext cx="4124407" cy="4253717"/>
            <a:chOff x="4816214" y="800179"/>
            <a:chExt cx="4124407" cy="425371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8354595-986D-D54E-9EE2-39BB3406B51A}"/>
                </a:ext>
              </a:extLst>
            </p:cNvPr>
            <p:cNvGrpSpPr/>
            <p:nvPr/>
          </p:nvGrpSpPr>
          <p:grpSpPr>
            <a:xfrm>
              <a:off x="4816214" y="800179"/>
              <a:ext cx="4124407" cy="4253717"/>
              <a:chOff x="525188" y="1588655"/>
              <a:chExt cx="4124407" cy="4253717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42C69317-97CB-8C4E-8E04-53AADCF3259F}"/>
                  </a:ext>
                </a:extLst>
              </p:cNvPr>
              <p:cNvSpPr/>
              <p:nvPr/>
            </p:nvSpPr>
            <p:spPr>
              <a:xfrm>
                <a:off x="525188" y="1589698"/>
                <a:ext cx="4118856" cy="4252674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07EEF93-7D2D-8C4E-8154-D220D4266886}"/>
                  </a:ext>
                </a:extLst>
              </p:cNvPr>
              <p:cNvSpPr txBox="1"/>
              <p:nvPr/>
            </p:nvSpPr>
            <p:spPr>
              <a:xfrm>
                <a:off x="4208449" y="1588655"/>
                <a:ext cx="441146" cy="30777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css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EAE09DA-3D8E-6649-833A-D03BC68B869F}"/>
                </a:ext>
              </a:extLst>
            </p:cNvPr>
            <p:cNvSpPr/>
            <p:nvPr/>
          </p:nvSpPr>
          <p:spPr>
            <a:xfrm>
              <a:off x="5029200" y="1039185"/>
              <a:ext cx="3802420" cy="37856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nav ul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margin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0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padding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0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list-style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none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  <a:p>
              <a:br>
                <a:rPr lang="en-US" sz="1600" dirty="0">
                  <a:latin typeface="Courier" pitchFamily="2" charset="0"/>
                </a:rPr>
              </a:b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nav li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display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inline-block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  <a:p>
              <a:br>
                <a:rPr lang="en-US" sz="1600" dirty="0">
                  <a:latin typeface="Courier" pitchFamily="2" charset="0"/>
                </a:rPr>
              </a:b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nav li a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display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block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padding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6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12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text-decoration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none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180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 - Partials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E114822-1BCC-AC45-9824-165AAEF2BBB4}"/>
              </a:ext>
            </a:extLst>
          </p:cNvPr>
          <p:cNvSpPr/>
          <p:nvPr/>
        </p:nvSpPr>
        <p:spPr>
          <a:xfrm>
            <a:off x="943494" y="845726"/>
            <a:ext cx="7660178" cy="506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rgbClr val="03006B"/>
                </a:solidFill>
              </a:rPr>
              <a:t>Partials are little snippets that you can include in other SASS files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8D9D6F-5959-BD48-B72A-11C1A99B9CBC}"/>
              </a:ext>
            </a:extLst>
          </p:cNvPr>
          <p:cNvSpPr/>
          <p:nvPr/>
        </p:nvSpPr>
        <p:spPr>
          <a:xfrm>
            <a:off x="1450787" y="2280805"/>
            <a:ext cx="66455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03006B"/>
                </a:solidFill>
              </a:rPr>
              <a:t>A partial is a SCSS file named with a leading underscore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7F3BF0-4559-AB41-B8DB-3B3906A8DA2C}"/>
              </a:ext>
            </a:extLst>
          </p:cNvPr>
          <p:cNvSpPr/>
          <p:nvPr/>
        </p:nvSpPr>
        <p:spPr>
          <a:xfrm>
            <a:off x="1375767" y="1597069"/>
            <a:ext cx="63924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3006B"/>
                </a:solidFill>
              </a:rPr>
              <a:t>Partials help to modularize the CSS … easier to maintain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09FAF3F-8BAD-F645-B42F-D4D620774215}"/>
              </a:ext>
            </a:extLst>
          </p:cNvPr>
          <p:cNvGrpSpPr/>
          <p:nvPr/>
        </p:nvGrpSpPr>
        <p:grpSpPr>
          <a:xfrm>
            <a:off x="2669908" y="2995319"/>
            <a:ext cx="4207350" cy="1846659"/>
            <a:chOff x="472717" y="1450570"/>
            <a:chExt cx="4207350" cy="1846659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769101B-8825-7D4C-BB98-5C9AF7CCA6E6}"/>
                </a:ext>
              </a:extLst>
            </p:cNvPr>
            <p:cNvGrpSpPr/>
            <p:nvPr/>
          </p:nvGrpSpPr>
          <p:grpSpPr>
            <a:xfrm>
              <a:off x="472717" y="1450570"/>
              <a:ext cx="4207349" cy="1846659"/>
              <a:chOff x="472717" y="1010626"/>
              <a:chExt cx="4207349" cy="184665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5EA3788-B6D1-6C4A-8544-706E5B877579}"/>
                  </a:ext>
                </a:extLst>
              </p:cNvPr>
              <p:cNvSpPr/>
              <p:nvPr/>
            </p:nvSpPr>
            <p:spPr>
              <a:xfrm>
                <a:off x="472717" y="1149754"/>
                <a:ext cx="4207349" cy="17075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437D7AB-2832-1049-8BEC-9D721353F182}"/>
                  </a:ext>
                </a:extLst>
              </p:cNvPr>
              <p:cNvSpPr/>
              <p:nvPr/>
            </p:nvSpPr>
            <p:spPr>
              <a:xfrm>
                <a:off x="597049" y="1010626"/>
                <a:ext cx="4023533" cy="18158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i="1" dirty="0">
                    <a:solidFill>
                      <a:srgbClr val="808080"/>
                    </a:solidFill>
                    <a:latin typeface="Courier" pitchFamily="2" charset="0"/>
                  </a:rPr>
                  <a:t>// _</a:t>
                </a:r>
                <a:r>
                  <a:rPr lang="en-US" sz="1600" i="1" dirty="0" err="1">
                    <a:solidFill>
                      <a:srgbClr val="808080"/>
                    </a:solidFill>
                    <a:latin typeface="Courier" pitchFamily="2" charset="0"/>
                  </a:rPr>
                  <a:t>partial.scss</a:t>
                </a:r>
                <a:endParaRPr lang="en-US" sz="1600" dirty="0">
                  <a:latin typeface="Courier" pitchFamily="2" charset="0"/>
                </a:endParaRPr>
              </a:p>
              <a:p>
                <a:r>
                  <a:rPr lang="en-US" sz="1600" b="1" dirty="0">
                    <a:solidFill>
                      <a:srgbClr val="660E7A"/>
                    </a:solidFill>
                    <a:latin typeface="Courier" pitchFamily="2" charset="0"/>
                  </a:rPr>
                  <a:t>$primary-color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#333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html</a:t>
                </a:r>
                <a:r>
                  <a:rPr lang="en-US" sz="1600" dirty="0">
                    <a:latin typeface="Courier" pitchFamily="2" charset="0"/>
                  </a:rPr>
                  <a:t>,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body </a:t>
                </a:r>
                <a:r>
                  <a:rPr lang="en-US" sz="1600" dirty="0">
                    <a:latin typeface="Courier" pitchFamily="2" charset="0"/>
                  </a:rPr>
                  <a:t>{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margin</a:t>
                </a:r>
                <a:r>
                  <a:rPr lang="en-US" sz="1600" dirty="0">
                    <a:latin typeface="Courier" pitchFamily="2" charset="0"/>
                  </a:rPr>
                  <a:t>:  </a:t>
                </a:r>
                <a:r>
                  <a:rPr lang="en-US" sz="1600" dirty="0">
                    <a:solidFill>
                      <a:srgbClr val="0000FF"/>
                    </a:solidFill>
                    <a:latin typeface="Courier" pitchFamily="2" charset="0"/>
                  </a:rPr>
                  <a:t>0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padding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dirty="0">
                    <a:solidFill>
                      <a:srgbClr val="0000FF"/>
                    </a:solidFill>
                    <a:latin typeface="Courier" pitchFamily="2" charset="0"/>
                  </a:rPr>
                  <a:t>0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}</a:t>
                </a: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3FBD4AA-A3F7-F24F-9980-2FE015481578}"/>
                </a:ext>
              </a:extLst>
            </p:cNvPr>
            <p:cNvSpPr txBox="1"/>
            <p:nvPr/>
          </p:nvSpPr>
          <p:spPr>
            <a:xfrm>
              <a:off x="4208463" y="1584911"/>
              <a:ext cx="471604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scss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7559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 - Import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E114822-1BCC-AC45-9824-165AAEF2BBB4}"/>
              </a:ext>
            </a:extLst>
          </p:cNvPr>
          <p:cNvSpPr/>
          <p:nvPr/>
        </p:nvSpPr>
        <p:spPr>
          <a:xfrm>
            <a:off x="861474" y="724654"/>
            <a:ext cx="7660178" cy="506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rgbClr val="03006B"/>
                </a:solidFill>
              </a:rPr>
              <a:t>@import</a:t>
            </a:r>
            <a:r>
              <a:rPr lang="en-US" dirty="0">
                <a:solidFill>
                  <a:srgbClr val="03006B"/>
                </a:solidFill>
              </a:rPr>
              <a:t> directive allows to use p</a:t>
            </a:r>
            <a:r>
              <a:rPr lang="en-US" sz="2000" dirty="0">
                <a:solidFill>
                  <a:srgbClr val="03006B"/>
                </a:solidFill>
              </a:rPr>
              <a:t>artials in SASS files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2FCEAE8-657C-9642-92F6-6F38CB35C715}"/>
              </a:ext>
            </a:extLst>
          </p:cNvPr>
          <p:cNvGrpSpPr/>
          <p:nvPr/>
        </p:nvGrpSpPr>
        <p:grpSpPr>
          <a:xfrm>
            <a:off x="186753" y="3121426"/>
            <a:ext cx="4207350" cy="1846659"/>
            <a:chOff x="472717" y="1450570"/>
            <a:chExt cx="4207350" cy="184665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872795E-FE91-1943-A9D5-B305F8D56B65}"/>
                </a:ext>
              </a:extLst>
            </p:cNvPr>
            <p:cNvGrpSpPr/>
            <p:nvPr/>
          </p:nvGrpSpPr>
          <p:grpSpPr>
            <a:xfrm>
              <a:off x="472717" y="1450570"/>
              <a:ext cx="4207349" cy="1846659"/>
              <a:chOff x="472717" y="1010626"/>
              <a:chExt cx="4207349" cy="184665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9574C8F-A5CD-5E43-AF96-1F9EA9AC50FF}"/>
                  </a:ext>
                </a:extLst>
              </p:cNvPr>
              <p:cNvSpPr/>
              <p:nvPr/>
            </p:nvSpPr>
            <p:spPr>
              <a:xfrm>
                <a:off x="472717" y="1149754"/>
                <a:ext cx="4207349" cy="17075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FAB77F7-091A-E846-820E-A1761FACA7D0}"/>
                  </a:ext>
                </a:extLst>
              </p:cNvPr>
              <p:cNvSpPr/>
              <p:nvPr/>
            </p:nvSpPr>
            <p:spPr>
              <a:xfrm>
                <a:off x="597049" y="1010626"/>
                <a:ext cx="4023533" cy="184665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i="1" dirty="0">
                    <a:solidFill>
                      <a:srgbClr val="808080"/>
                    </a:solidFill>
                    <a:latin typeface="Courier" pitchFamily="2" charset="0"/>
                  </a:rPr>
                  <a:t>// </a:t>
                </a:r>
                <a:r>
                  <a:rPr lang="en-US" sz="1600" i="1" dirty="0" err="1">
                    <a:solidFill>
                      <a:srgbClr val="808080"/>
                    </a:solidFill>
                    <a:latin typeface="Courier" pitchFamily="2" charset="0"/>
                  </a:rPr>
                  <a:t>style.scss</a:t>
                </a:r>
                <a:endParaRPr lang="en-US" sz="1600" dirty="0">
                  <a:latin typeface="Courier" pitchFamily="2" charset="0"/>
                </a:endParaRPr>
              </a:p>
              <a:p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@import </a:t>
                </a:r>
                <a:r>
                  <a:rPr lang="en-US" sz="1600" b="1" dirty="0">
                    <a:solidFill>
                      <a:srgbClr val="008000"/>
                    </a:solidFill>
                    <a:latin typeface="Courier" pitchFamily="2" charset="0"/>
                  </a:rPr>
                  <a:t>"partial"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body </a:t>
                </a:r>
                <a:r>
                  <a:rPr lang="en-US" sz="1600" dirty="0">
                    <a:latin typeface="Courier" pitchFamily="2" charset="0"/>
                  </a:rPr>
                  <a:t>{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font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dirty="0">
                    <a:solidFill>
                      <a:srgbClr val="0000FF"/>
                    </a:solidFill>
                    <a:latin typeface="Courier" pitchFamily="2" charset="0"/>
                  </a:rPr>
                  <a:t>100</a:t>
                </a:r>
                <a:r>
                  <a:rPr lang="en-US" sz="1600" dirty="0">
                    <a:latin typeface="Courier" pitchFamily="2" charset="0"/>
                  </a:rPr>
                  <a:t>%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Arial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color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b="1" dirty="0">
                    <a:solidFill>
                      <a:srgbClr val="660E7A"/>
                    </a:solidFill>
                    <a:latin typeface="Courier" pitchFamily="2" charset="0"/>
                  </a:rPr>
                  <a:t>$primary-color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}</a:t>
                </a: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7C6F3F4-7CA3-7F46-B199-FD39942EA74A}"/>
                </a:ext>
              </a:extLst>
            </p:cNvPr>
            <p:cNvSpPr txBox="1"/>
            <p:nvPr/>
          </p:nvSpPr>
          <p:spPr>
            <a:xfrm>
              <a:off x="4208463" y="1584911"/>
              <a:ext cx="471604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scss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BE2BC71-538B-A948-8D17-39698E30E001}"/>
              </a:ext>
            </a:extLst>
          </p:cNvPr>
          <p:cNvGrpSpPr/>
          <p:nvPr/>
        </p:nvGrpSpPr>
        <p:grpSpPr>
          <a:xfrm>
            <a:off x="4832840" y="1984142"/>
            <a:ext cx="4124407" cy="2434704"/>
            <a:chOff x="525188" y="1588655"/>
            <a:chExt cx="4124407" cy="243470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2FD540-789E-FF47-A12A-4E5C06D46115}"/>
                </a:ext>
              </a:extLst>
            </p:cNvPr>
            <p:cNvGrpSpPr/>
            <p:nvPr/>
          </p:nvGrpSpPr>
          <p:grpSpPr>
            <a:xfrm>
              <a:off x="525188" y="1589698"/>
              <a:ext cx="4121631" cy="2433661"/>
              <a:chOff x="525188" y="1149754"/>
              <a:chExt cx="4121631" cy="243366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600A6F8-5DA6-B645-9A06-47D6F132D2BC}"/>
                  </a:ext>
                </a:extLst>
              </p:cNvPr>
              <p:cNvSpPr/>
              <p:nvPr/>
            </p:nvSpPr>
            <p:spPr>
              <a:xfrm>
                <a:off x="525188" y="1149754"/>
                <a:ext cx="4118856" cy="243366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0180A53-A267-BE4A-98FD-F7917E04F107}"/>
                  </a:ext>
                </a:extLst>
              </p:cNvPr>
              <p:cNvSpPr/>
              <p:nvPr/>
            </p:nvSpPr>
            <p:spPr>
              <a:xfrm>
                <a:off x="658004" y="1268337"/>
                <a:ext cx="3988815" cy="23083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html</a:t>
                </a:r>
                <a:r>
                  <a:rPr lang="en-US" sz="1600" dirty="0">
                    <a:latin typeface="Courier" pitchFamily="2" charset="0"/>
                  </a:rPr>
                  <a:t>,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body </a:t>
                </a:r>
                <a:r>
                  <a:rPr lang="en-US" sz="1600" dirty="0">
                    <a:latin typeface="Courier" pitchFamily="2" charset="0"/>
                  </a:rPr>
                  <a:t>{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margin</a:t>
                </a:r>
                <a:r>
                  <a:rPr lang="en-US" sz="1600" dirty="0">
                    <a:latin typeface="Courier" pitchFamily="2" charset="0"/>
                  </a:rPr>
                  <a:t>:  </a:t>
                </a:r>
                <a:r>
                  <a:rPr lang="en-US" sz="1600" dirty="0">
                    <a:solidFill>
                      <a:srgbClr val="0000FF"/>
                    </a:solidFill>
                    <a:latin typeface="Courier" pitchFamily="2" charset="0"/>
                  </a:rPr>
                  <a:t>0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padding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dirty="0">
                    <a:solidFill>
                      <a:srgbClr val="0000FF"/>
                    </a:solidFill>
                    <a:latin typeface="Courier" pitchFamily="2" charset="0"/>
                  </a:rPr>
                  <a:t>0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} </a:t>
                </a:r>
              </a:p>
              <a:p>
                <a:endParaRPr lang="en-US" sz="1600" b="1" dirty="0">
                  <a:solidFill>
                    <a:srgbClr val="000080"/>
                  </a:solidFill>
                  <a:latin typeface="Courier" pitchFamily="2" charset="0"/>
                </a:endParaRPr>
              </a:p>
              <a:p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body </a:t>
                </a:r>
                <a:r>
                  <a:rPr lang="en-US" sz="1600" dirty="0">
                    <a:latin typeface="Courier" pitchFamily="2" charset="0"/>
                  </a:rPr>
                  <a:t>{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font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dirty="0">
                    <a:solidFill>
                      <a:srgbClr val="0000FF"/>
                    </a:solidFill>
                    <a:latin typeface="Courier" pitchFamily="2" charset="0"/>
                  </a:rPr>
                  <a:t>100</a:t>
                </a:r>
                <a:r>
                  <a:rPr lang="en-US" sz="1600" dirty="0">
                    <a:latin typeface="Courier" pitchFamily="2" charset="0"/>
                  </a:rPr>
                  <a:t>%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Arial;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color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#333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}</a:t>
                </a: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5DBCEBE-7EF3-B841-91C4-AFD700DB732E}"/>
                </a:ext>
              </a:extLst>
            </p:cNvPr>
            <p:cNvSpPr txBox="1"/>
            <p:nvPr/>
          </p:nvSpPr>
          <p:spPr>
            <a:xfrm>
              <a:off x="4208449" y="1588655"/>
              <a:ext cx="441146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css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4501E54-3C76-2F4D-B1FC-C136ADB18C3E}"/>
              </a:ext>
            </a:extLst>
          </p:cNvPr>
          <p:cNvGrpSpPr/>
          <p:nvPr/>
        </p:nvGrpSpPr>
        <p:grpSpPr>
          <a:xfrm>
            <a:off x="186752" y="1297979"/>
            <a:ext cx="4207350" cy="1846659"/>
            <a:chOff x="472717" y="1450570"/>
            <a:chExt cx="4207350" cy="1846659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C54043E-60B8-6E4A-8BB3-F80C537DBF8A}"/>
                </a:ext>
              </a:extLst>
            </p:cNvPr>
            <p:cNvGrpSpPr/>
            <p:nvPr/>
          </p:nvGrpSpPr>
          <p:grpSpPr>
            <a:xfrm>
              <a:off x="472717" y="1450570"/>
              <a:ext cx="4207349" cy="1846659"/>
              <a:chOff x="472717" y="1010626"/>
              <a:chExt cx="4207349" cy="1846659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0F6AEAFE-1100-0743-91E1-491EC0BD4BCD}"/>
                  </a:ext>
                </a:extLst>
              </p:cNvPr>
              <p:cNvSpPr/>
              <p:nvPr/>
            </p:nvSpPr>
            <p:spPr>
              <a:xfrm>
                <a:off x="472717" y="1149754"/>
                <a:ext cx="4207349" cy="170753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245FAD-0031-5E45-B2D4-6F9C417E4035}"/>
                  </a:ext>
                </a:extLst>
              </p:cNvPr>
              <p:cNvSpPr/>
              <p:nvPr/>
            </p:nvSpPr>
            <p:spPr>
              <a:xfrm>
                <a:off x="597049" y="1010626"/>
                <a:ext cx="4023533" cy="18158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i="1" dirty="0">
                    <a:solidFill>
                      <a:srgbClr val="808080"/>
                    </a:solidFill>
                    <a:latin typeface="Courier" pitchFamily="2" charset="0"/>
                  </a:rPr>
                  <a:t>// _</a:t>
                </a:r>
                <a:r>
                  <a:rPr lang="en-US" sz="1600" i="1" dirty="0" err="1">
                    <a:solidFill>
                      <a:srgbClr val="808080"/>
                    </a:solidFill>
                    <a:latin typeface="Courier" pitchFamily="2" charset="0"/>
                  </a:rPr>
                  <a:t>partial.scss</a:t>
                </a:r>
                <a:endParaRPr lang="en-US" sz="1600" dirty="0">
                  <a:latin typeface="Courier" pitchFamily="2" charset="0"/>
                </a:endParaRPr>
              </a:p>
              <a:p>
                <a:r>
                  <a:rPr lang="en-US" sz="1600" b="1" dirty="0">
                    <a:solidFill>
                      <a:srgbClr val="660E7A"/>
                    </a:solidFill>
                    <a:latin typeface="Courier" pitchFamily="2" charset="0"/>
                  </a:rPr>
                  <a:t>$primary-color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#333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html</a:t>
                </a:r>
                <a:r>
                  <a:rPr lang="en-US" sz="1600" dirty="0">
                    <a:latin typeface="Courier" pitchFamily="2" charset="0"/>
                  </a:rPr>
                  <a:t>, </a:t>
                </a:r>
                <a:r>
                  <a:rPr lang="en-US" sz="1600" b="1" dirty="0">
                    <a:solidFill>
                      <a:srgbClr val="000080"/>
                    </a:solidFill>
                    <a:latin typeface="Courier" pitchFamily="2" charset="0"/>
                  </a:rPr>
                  <a:t>body </a:t>
                </a:r>
                <a:r>
                  <a:rPr lang="en-US" sz="1600" dirty="0">
                    <a:latin typeface="Courier" pitchFamily="2" charset="0"/>
                  </a:rPr>
                  <a:t>{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margin</a:t>
                </a:r>
                <a:r>
                  <a:rPr lang="en-US" sz="1600" dirty="0">
                    <a:latin typeface="Courier" pitchFamily="2" charset="0"/>
                  </a:rPr>
                  <a:t>:  </a:t>
                </a:r>
                <a:r>
                  <a:rPr lang="en-US" sz="1600" dirty="0">
                    <a:solidFill>
                      <a:srgbClr val="0000FF"/>
                    </a:solidFill>
                    <a:latin typeface="Courier" pitchFamily="2" charset="0"/>
                  </a:rPr>
                  <a:t>0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  </a:t>
                </a:r>
                <a:r>
                  <a:rPr lang="en-US" sz="1600" b="1" dirty="0">
                    <a:solidFill>
                      <a:srgbClr val="0000FF"/>
                    </a:solidFill>
                    <a:latin typeface="Courier" pitchFamily="2" charset="0"/>
                  </a:rPr>
                  <a:t>padding</a:t>
                </a:r>
                <a:r>
                  <a:rPr lang="en-US" sz="1600" dirty="0">
                    <a:latin typeface="Courier" pitchFamily="2" charset="0"/>
                  </a:rPr>
                  <a:t>: </a:t>
                </a:r>
                <a:r>
                  <a:rPr lang="en-US" sz="1600" dirty="0">
                    <a:solidFill>
                      <a:srgbClr val="0000FF"/>
                    </a:solidFill>
                    <a:latin typeface="Courier" pitchFamily="2" charset="0"/>
                  </a:rPr>
                  <a:t>0</a:t>
                </a:r>
                <a:r>
                  <a:rPr lang="en-US" sz="1600" dirty="0">
                    <a:latin typeface="Courier" pitchFamily="2" charset="0"/>
                  </a:rPr>
                  <a:t>;</a:t>
                </a:r>
                <a:br>
                  <a:rPr lang="en-US" sz="1600" dirty="0">
                    <a:latin typeface="Courier" pitchFamily="2" charset="0"/>
                  </a:rPr>
                </a:br>
                <a:r>
                  <a:rPr lang="en-US" sz="1600" dirty="0">
                    <a:latin typeface="Courier" pitchFamily="2" charset="0"/>
                  </a:rPr>
                  <a:t>}</a:t>
                </a: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1A2723C-9C56-D444-A780-9D76B315E3E0}"/>
                </a:ext>
              </a:extLst>
            </p:cNvPr>
            <p:cNvSpPr txBox="1"/>
            <p:nvPr/>
          </p:nvSpPr>
          <p:spPr>
            <a:xfrm>
              <a:off x="4208463" y="1584911"/>
              <a:ext cx="471604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scss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2747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6C76CD-F8D5-8446-ACBA-D01CEA70FF4F}"/>
              </a:ext>
            </a:extLst>
          </p:cNvPr>
          <p:cNvSpPr txBox="1">
            <a:spLocks/>
          </p:cNvSpPr>
          <p:nvPr/>
        </p:nvSpPr>
        <p:spPr>
          <a:xfrm>
            <a:off x="187653" y="3791851"/>
            <a:ext cx="8768693" cy="7648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spc="50" dirty="0">
                <a:ln w="15875" cmpd="sng">
                  <a:noFill/>
                  <a:prstDash val="solid"/>
                </a:ln>
                <a:solidFill>
                  <a:srgbClr val="03006B"/>
                </a:solidFill>
              </a:rPr>
              <a:t>CSS … continued</a:t>
            </a:r>
          </a:p>
        </p:txBody>
      </p:sp>
      <p:pic>
        <p:nvPicPr>
          <p:cNvPr id="5" name="Picture 4" descr="css3.png">
            <a:extLst>
              <a:ext uri="{FF2B5EF4-FFF2-40B4-BE49-F238E27FC236}">
                <a16:creationId xmlns:a16="http://schemas.microsoft.com/office/drawing/2014/main" id="{9CCCFE4B-04DF-2A43-A95C-BEC174AE6D4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24"/>
          <a:stretch/>
        </p:blipFill>
        <p:spPr>
          <a:xfrm>
            <a:off x="3426445" y="945996"/>
            <a:ext cx="2291107" cy="2258475"/>
          </a:xfrm>
          <a:prstGeom prst="rect">
            <a:avLst/>
          </a:prstGeom>
          <a:ln>
            <a:noFill/>
          </a:ln>
          <a:effectLst>
            <a:outerShdw blurRad="12700" dist="38100" dir="2700000" algn="tl" rotWithShape="0">
              <a:schemeClr val="bg1"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14308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 - </a:t>
                </a:r>
                <a:r>
                  <a:rPr lang="en-US" sz="2800" dirty="0" err="1">
                    <a:solidFill>
                      <a:srgbClr val="03006B"/>
                    </a:solidFill>
                    <a:latin typeface="Calibri"/>
                  </a:rPr>
                  <a:t>Mixin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E114822-1BCC-AC45-9824-165AAEF2BBB4}"/>
              </a:ext>
            </a:extLst>
          </p:cNvPr>
          <p:cNvSpPr/>
          <p:nvPr/>
        </p:nvSpPr>
        <p:spPr>
          <a:xfrm>
            <a:off x="943494" y="845726"/>
            <a:ext cx="766017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 err="1">
                <a:solidFill>
                  <a:srgbClr val="03006B"/>
                </a:solidFill>
              </a:rPr>
              <a:t>Mixins</a:t>
            </a:r>
            <a:r>
              <a:rPr lang="en-US" sz="2000" dirty="0">
                <a:solidFill>
                  <a:srgbClr val="03006B"/>
                </a:solidFill>
              </a:rPr>
              <a:t> lets you make groups of CSS declarations </a:t>
            </a:r>
          </a:p>
          <a:p>
            <a:pPr algn="ctr"/>
            <a:r>
              <a:rPr lang="en-US" sz="2000" dirty="0">
                <a:solidFill>
                  <a:srgbClr val="03006B"/>
                </a:solidFill>
              </a:rPr>
              <a:t>that you can reuse throughout your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7F3BF0-4559-AB41-B8DB-3B3906A8DA2C}"/>
              </a:ext>
            </a:extLst>
          </p:cNvPr>
          <p:cNvSpPr/>
          <p:nvPr/>
        </p:nvSpPr>
        <p:spPr>
          <a:xfrm>
            <a:off x="3083341" y="2428784"/>
            <a:ext cx="33804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3006B"/>
                </a:solidFill>
              </a:rPr>
              <a:t>Declare:</a:t>
            </a:r>
            <a:r>
              <a:rPr lang="en-US" b="1" dirty="0">
                <a:solidFill>
                  <a:srgbClr val="03006B"/>
                </a:solidFill>
              </a:rPr>
              <a:t>	@</a:t>
            </a:r>
            <a:r>
              <a:rPr lang="en-US" b="1" dirty="0" err="1">
                <a:solidFill>
                  <a:srgbClr val="03006B"/>
                </a:solidFill>
              </a:rPr>
              <a:t>mixin</a:t>
            </a:r>
            <a:r>
              <a:rPr lang="en-US" b="1" dirty="0">
                <a:solidFill>
                  <a:srgbClr val="03006B"/>
                </a:solidFill>
              </a:rPr>
              <a:t> &lt;name&gt;</a:t>
            </a:r>
            <a:r>
              <a:rPr lang="en-US" dirty="0">
                <a:solidFill>
                  <a:srgbClr val="03006B"/>
                </a:solidFill>
              </a:rPr>
              <a:t>  { }</a:t>
            </a:r>
          </a:p>
          <a:p>
            <a:endParaRPr lang="en-US" dirty="0">
              <a:solidFill>
                <a:srgbClr val="03006B"/>
              </a:solidFill>
            </a:endParaRPr>
          </a:p>
          <a:p>
            <a:r>
              <a:rPr lang="en-US" dirty="0">
                <a:solidFill>
                  <a:srgbClr val="03006B"/>
                </a:solidFill>
              </a:rPr>
              <a:t>Use:	</a:t>
            </a:r>
            <a:r>
              <a:rPr lang="en-US" b="1" dirty="0">
                <a:solidFill>
                  <a:srgbClr val="03006B"/>
                </a:solidFill>
              </a:rPr>
              <a:t>@Include &lt;name&gt;</a:t>
            </a:r>
            <a:r>
              <a:rPr lang="en-US" dirty="0">
                <a:solidFill>
                  <a:srgbClr val="03006B"/>
                </a:solidFill>
              </a:rPr>
              <a:t> { }</a:t>
            </a:r>
          </a:p>
        </p:txBody>
      </p:sp>
    </p:spTree>
    <p:extLst>
      <p:ext uri="{BB962C8B-B14F-4D97-AF65-F5344CB8AC3E}">
        <p14:creationId xmlns:p14="http://schemas.microsoft.com/office/powerpoint/2010/main" val="2948598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 - </a:t>
                </a:r>
                <a:r>
                  <a:rPr lang="en-US" sz="2800" dirty="0" err="1">
                    <a:solidFill>
                      <a:srgbClr val="03006B"/>
                    </a:solidFill>
                    <a:latin typeface="Calibri"/>
                  </a:rPr>
                  <a:t>Mixin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8DA00AF-C166-1145-880B-ECCE1E4E0AB1}"/>
              </a:ext>
            </a:extLst>
          </p:cNvPr>
          <p:cNvGrpSpPr/>
          <p:nvPr/>
        </p:nvGrpSpPr>
        <p:grpSpPr>
          <a:xfrm>
            <a:off x="4883339" y="1076595"/>
            <a:ext cx="4124407" cy="3495329"/>
            <a:chOff x="4816214" y="800179"/>
            <a:chExt cx="4124407" cy="349532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5543233-06AD-6941-B82E-4A822924A261}"/>
                </a:ext>
              </a:extLst>
            </p:cNvPr>
            <p:cNvGrpSpPr/>
            <p:nvPr/>
          </p:nvGrpSpPr>
          <p:grpSpPr>
            <a:xfrm>
              <a:off x="4816214" y="800179"/>
              <a:ext cx="4124407" cy="3495329"/>
              <a:chOff x="525188" y="1588655"/>
              <a:chExt cx="4124407" cy="3495329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A64D8B0-7571-504B-90BD-25E7FACD7E40}"/>
                  </a:ext>
                </a:extLst>
              </p:cNvPr>
              <p:cNvSpPr/>
              <p:nvPr/>
            </p:nvSpPr>
            <p:spPr>
              <a:xfrm>
                <a:off x="525188" y="1589697"/>
                <a:ext cx="4118856" cy="349428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D3A57E5-4D4A-E447-8EAC-A0DCA15BEF55}"/>
                  </a:ext>
                </a:extLst>
              </p:cNvPr>
              <p:cNvSpPr txBox="1"/>
              <p:nvPr/>
            </p:nvSpPr>
            <p:spPr>
              <a:xfrm>
                <a:off x="4208449" y="1588655"/>
                <a:ext cx="441146" cy="30777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css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956109-3757-DF4C-86EC-061B5E39578E}"/>
                </a:ext>
              </a:extLst>
            </p:cNvPr>
            <p:cNvSpPr/>
            <p:nvPr/>
          </p:nvSpPr>
          <p:spPr>
            <a:xfrm>
              <a:off x="4917628" y="1394202"/>
              <a:ext cx="380242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box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solid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#00006b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border-radius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6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  <a:br>
                <a:rPr lang="en-US" sz="1600" dirty="0">
                  <a:latin typeface="Courier" pitchFamily="2" charset="0"/>
                </a:rPr>
              </a:b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box--danger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solid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#d30d4e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border-radius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6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FA1057-EBA9-2D40-807B-AE79856935D2}"/>
              </a:ext>
            </a:extLst>
          </p:cNvPr>
          <p:cNvGrpSpPr/>
          <p:nvPr/>
        </p:nvGrpSpPr>
        <p:grpSpPr>
          <a:xfrm>
            <a:off x="136254" y="1076595"/>
            <a:ext cx="4540746" cy="3499073"/>
            <a:chOff x="203379" y="768284"/>
            <a:chExt cx="4540746" cy="349907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1CE767B-A094-5C4C-B691-9126DED3A3F2}"/>
                </a:ext>
              </a:extLst>
            </p:cNvPr>
            <p:cNvGrpSpPr/>
            <p:nvPr/>
          </p:nvGrpSpPr>
          <p:grpSpPr>
            <a:xfrm>
              <a:off x="203379" y="768284"/>
              <a:ext cx="4449017" cy="3499073"/>
              <a:chOff x="472717" y="1584911"/>
              <a:chExt cx="4449017" cy="3499073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BC1F3F22-C711-3F4D-AB58-E31BFFC61C3A}"/>
                  </a:ext>
                </a:extLst>
              </p:cNvPr>
              <p:cNvGrpSpPr/>
              <p:nvPr/>
            </p:nvGrpSpPr>
            <p:grpSpPr>
              <a:xfrm>
                <a:off x="472717" y="1589697"/>
                <a:ext cx="4449017" cy="3494287"/>
                <a:chOff x="472717" y="1149753"/>
                <a:chExt cx="4449017" cy="3494287"/>
              </a:xfrm>
            </p:grpSpPr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FD5B29A2-B416-AA45-9EF7-130A15215E29}"/>
                    </a:ext>
                  </a:extLst>
                </p:cNvPr>
                <p:cNvSpPr/>
                <p:nvPr/>
              </p:nvSpPr>
              <p:spPr>
                <a:xfrm>
                  <a:off x="472717" y="1149753"/>
                  <a:ext cx="4449017" cy="349428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EA00E73B-D1C4-FB41-A18F-45845487F446}"/>
                    </a:ext>
                  </a:extLst>
                </p:cNvPr>
                <p:cNvSpPr/>
                <p:nvPr/>
              </p:nvSpPr>
              <p:spPr>
                <a:xfrm>
                  <a:off x="581718" y="1589088"/>
                  <a:ext cx="4023533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endParaRPr lang="en-US" sz="1600" dirty="0">
                    <a:latin typeface="Courier" pitchFamily="2" charset="0"/>
                  </a:endParaRPr>
                </a:p>
              </p:txBody>
            </p:sp>
          </p:grp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B7ED347-CB0A-1C4A-95DE-19E361365AF0}"/>
                  </a:ext>
                </a:extLst>
              </p:cNvPr>
              <p:cNvSpPr txBox="1"/>
              <p:nvPr/>
            </p:nvSpPr>
            <p:spPr>
              <a:xfrm>
                <a:off x="4449532" y="1584911"/>
                <a:ext cx="471604" cy="30777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scss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BDB7C3-0D65-D14B-BC7C-61C8580289A2}"/>
                </a:ext>
              </a:extLst>
            </p:cNvPr>
            <p:cNvSpPr/>
            <p:nvPr/>
          </p:nvSpPr>
          <p:spPr>
            <a:xfrm>
              <a:off x="295108" y="1212405"/>
              <a:ext cx="4449017" cy="28007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8080"/>
                  </a:solidFill>
                  <a:latin typeface="Courier" pitchFamily="2" charset="0"/>
                </a:rPr>
                <a:t>@</a:t>
              </a:r>
              <a:r>
                <a:rPr lang="en-US" sz="1600" b="1" dirty="0" err="1">
                  <a:solidFill>
                    <a:srgbClr val="008080"/>
                  </a:solidFill>
                  <a:latin typeface="Courier" pitchFamily="2" charset="0"/>
                </a:rPr>
                <a:t>mixin</a:t>
              </a:r>
              <a:r>
                <a:rPr lang="en-US" sz="1600" b="1" dirty="0">
                  <a:solidFill>
                    <a:srgbClr val="008080"/>
                  </a:solidFill>
                  <a:latin typeface="Courier" pitchFamily="2" charset="0"/>
                </a:rPr>
                <a:t>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border(</a:t>
              </a:r>
              <a:r>
                <a:rPr lang="en-US" sz="1600" b="1" dirty="0">
                  <a:solidFill>
                    <a:srgbClr val="660E7A"/>
                  </a:solidFill>
                  <a:latin typeface="Courier" pitchFamily="2" charset="0"/>
                </a:rPr>
                <a:t>$color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660E7A"/>
                  </a:solidFill>
                  <a:latin typeface="Courier" pitchFamily="2" charset="0"/>
                </a:rPr>
                <a:t>$blue-dark</a:t>
              </a:r>
              <a:r>
                <a:rPr lang="en-US" sz="1600" dirty="0">
                  <a:latin typeface="Courier" pitchFamily="2" charset="0"/>
                </a:rPr>
                <a:t>){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solid </a:t>
              </a:r>
              <a:r>
                <a:rPr lang="en-US" sz="1600" b="1" dirty="0">
                  <a:solidFill>
                    <a:srgbClr val="660E7A"/>
                  </a:solidFill>
                  <a:latin typeface="Courier" pitchFamily="2" charset="0"/>
                </a:rPr>
                <a:t>$color</a:t>
              </a:r>
              <a:r>
                <a:rPr lang="en-US" sz="1600" dirty="0">
                  <a:latin typeface="Courier" pitchFamily="2" charset="0"/>
                </a:rPr>
                <a:t>;</a:t>
              </a:r>
            </a:p>
            <a:p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  border-radius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6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  <a:p>
              <a:endParaRPr lang="en-US" sz="1600" dirty="0">
                <a:latin typeface="Courier" pitchFamily="2" charset="0"/>
              </a:endParaRPr>
            </a:p>
            <a:p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box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@include border</a:t>
              </a:r>
              <a:r>
                <a:rPr lang="en-US" sz="1600" dirty="0">
                  <a:latin typeface="Courier" pitchFamily="2" charset="0"/>
                </a:rPr>
                <a:t>();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box--danger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@include border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#d30d4e</a:t>
              </a:r>
              <a:r>
                <a:rPr lang="en-US" sz="1600" dirty="0">
                  <a:latin typeface="Courier" pitchFamily="2" charset="0"/>
                </a:rPr>
                <a:t>);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2113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 - </a:t>
                </a:r>
                <a:r>
                  <a:rPr lang="en-US" sz="2800" dirty="0" err="1">
                    <a:solidFill>
                      <a:srgbClr val="03006B"/>
                    </a:solidFill>
                    <a:latin typeface="Calibri"/>
                  </a:rPr>
                  <a:t>Mixin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8DA00AF-C166-1145-880B-ECCE1E4E0AB1}"/>
              </a:ext>
            </a:extLst>
          </p:cNvPr>
          <p:cNvGrpSpPr/>
          <p:nvPr/>
        </p:nvGrpSpPr>
        <p:grpSpPr>
          <a:xfrm>
            <a:off x="4883339" y="1076595"/>
            <a:ext cx="4124407" cy="3495329"/>
            <a:chOff x="4816214" y="800179"/>
            <a:chExt cx="4124407" cy="349532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5543233-06AD-6941-B82E-4A822924A261}"/>
                </a:ext>
              </a:extLst>
            </p:cNvPr>
            <p:cNvGrpSpPr/>
            <p:nvPr/>
          </p:nvGrpSpPr>
          <p:grpSpPr>
            <a:xfrm>
              <a:off x="4816214" y="800179"/>
              <a:ext cx="4124407" cy="3495329"/>
              <a:chOff x="525188" y="1588655"/>
              <a:chExt cx="4124407" cy="3495329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A64D8B0-7571-504B-90BD-25E7FACD7E40}"/>
                  </a:ext>
                </a:extLst>
              </p:cNvPr>
              <p:cNvSpPr/>
              <p:nvPr/>
            </p:nvSpPr>
            <p:spPr>
              <a:xfrm>
                <a:off x="525188" y="1589697"/>
                <a:ext cx="4118856" cy="349428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D3A57E5-4D4A-E447-8EAC-A0DCA15BEF55}"/>
                  </a:ext>
                </a:extLst>
              </p:cNvPr>
              <p:cNvSpPr txBox="1"/>
              <p:nvPr/>
            </p:nvSpPr>
            <p:spPr>
              <a:xfrm>
                <a:off x="4208449" y="1588655"/>
                <a:ext cx="441146" cy="30777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css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956109-3757-DF4C-86EC-061B5E39578E}"/>
                </a:ext>
              </a:extLst>
            </p:cNvPr>
            <p:cNvSpPr/>
            <p:nvPr/>
          </p:nvSpPr>
          <p:spPr>
            <a:xfrm>
              <a:off x="4917628" y="1394202"/>
              <a:ext cx="380242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box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solid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#00006b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border-radius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6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  <a:br>
                <a:rPr lang="en-US" sz="1600" dirty="0">
                  <a:latin typeface="Courier" pitchFamily="2" charset="0"/>
                </a:rPr>
              </a:b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box--danger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solid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#d30d4e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border-radius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6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FA1057-EBA9-2D40-807B-AE79856935D2}"/>
              </a:ext>
            </a:extLst>
          </p:cNvPr>
          <p:cNvGrpSpPr/>
          <p:nvPr/>
        </p:nvGrpSpPr>
        <p:grpSpPr>
          <a:xfrm>
            <a:off x="136254" y="1076595"/>
            <a:ext cx="4540746" cy="3499073"/>
            <a:chOff x="203379" y="768284"/>
            <a:chExt cx="4540746" cy="349907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1CE767B-A094-5C4C-B691-9126DED3A3F2}"/>
                </a:ext>
              </a:extLst>
            </p:cNvPr>
            <p:cNvGrpSpPr/>
            <p:nvPr/>
          </p:nvGrpSpPr>
          <p:grpSpPr>
            <a:xfrm>
              <a:off x="203379" y="768284"/>
              <a:ext cx="4449017" cy="3499073"/>
              <a:chOff x="472717" y="1584911"/>
              <a:chExt cx="4449017" cy="3499073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BC1F3F22-C711-3F4D-AB58-E31BFFC61C3A}"/>
                  </a:ext>
                </a:extLst>
              </p:cNvPr>
              <p:cNvGrpSpPr/>
              <p:nvPr/>
            </p:nvGrpSpPr>
            <p:grpSpPr>
              <a:xfrm>
                <a:off x="472717" y="1589697"/>
                <a:ext cx="4449017" cy="3494287"/>
                <a:chOff x="472717" y="1149753"/>
                <a:chExt cx="4449017" cy="3494287"/>
              </a:xfrm>
            </p:grpSpPr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FD5B29A2-B416-AA45-9EF7-130A15215E29}"/>
                    </a:ext>
                  </a:extLst>
                </p:cNvPr>
                <p:cNvSpPr/>
                <p:nvPr/>
              </p:nvSpPr>
              <p:spPr>
                <a:xfrm>
                  <a:off x="472717" y="1149753"/>
                  <a:ext cx="4449017" cy="349428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EA00E73B-D1C4-FB41-A18F-45845487F446}"/>
                    </a:ext>
                  </a:extLst>
                </p:cNvPr>
                <p:cNvSpPr/>
                <p:nvPr/>
              </p:nvSpPr>
              <p:spPr>
                <a:xfrm>
                  <a:off x="581718" y="1589088"/>
                  <a:ext cx="4023533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endParaRPr lang="en-US" sz="1600" dirty="0">
                    <a:latin typeface="Courier" pitchFamily="2" charset="0"/>
                  </a:endParaRPr>
                </a:p>
              </p:txBody>
            </p:sp>
          </p:grp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B7ED347-CB0A-1C4A-95DE-19E361365AF0}"/>
                  </a:ext>
                </a:extLst>
              </p:cNvPr>
              <p:cNvSpPr txBox="1"/>
              <p:nvPr/>
            </p:nvSpPr>
            <p:spPr>
              <a:xfrm>
                <a:off x="4449532" y="1584911"/>
                <a:ext cx="471604" cy="30777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scss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BDB7C3-0D65-D14B-BC7C-61C8580289A2}"/>
                </a:ext>
              </a:extLst>
            </p:cNvPr>
            <p:cNvSpPr/>
            <p:nvPr/>
          </p:nvSpPr>
          <p:spPr>
            <a:xfrm>
              <a:off x="295108" y="1212405"/>
              <a:ext cx="4449017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8080"/>
                  </a:solidFill>
                  <a:latin typeface="Courier" pitchFamily="2" charset="0"/>
                </a:rPr>
                <a:t>@</a:t>
              </a:r>
              <a:r>
                <a:rPr lang="en-US" sz="1600" b="1" dirty="0" err="1">
                  <a:solidFill>
                    <a:srgbClr val="008080"/>
                  </a:solidFill>
                  <a:latin typeface="Courier" pitchFamily="2" charset="0"/>
                </a:rPr>
                <a:t>mixin</a:t>
              </a:r>
              <a:r>
                <a:rPr lang="en-US" sz="1600" b="1" dirty="0">
                  <a:solidFill>
                    <a:srgbClr val="008080"/>
                  </a:solidFill>
                  <a:latin typeface="Courier" pitchFamily="2" charset="0"/>
                </a:rPr>
                <a:t>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border(</a:t>
              </a:r>
              <a:r>
                <a:rPr lang="en-US" sz="1600" b="1" dirty="0">
                  <a:solidFill>
                    <a:srgbClr val="660E7A"/>
                  </a:solidFill>
                  <a:latin typeface="Courier" pitchFamily="2" charset="0"/>
                </a:rPr>
                <a:t>$color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660E7A"/>
                  </a:solidFill>
                  <a:latin typeface="Courier" pitchFamily="2" charset="0"/>
                </a:rPr>
                <a:t>$blue-dark</a:t>
              </a:r>
              <a:r>
                <a:rPr lang="en-US" sz="1600" dirty="0">
                  <a:latin typeface="Courier" pitchFamily="2" charset="0"/>
                </a:rPr>
                <a:t>){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solid </a:t>
              </a:r>
              <a:r>
                <a:rPr lang="en-US" sz="1600" b="1" dirty="0">
                  <a:solidFill>
                    <a:srgbClr val="660E7A"/>
                  </a:solidFill>
                  <a:latin typeface="Courier" pitchFamily="2" charset="0"/>
                </a:rPr>
                <a:t>$color</a:t>
              </a:r>
              <a:r>
                <a:rPr lang="en-US" sz="1600" dirty="0">
                  <a:latin typeface="Courier" pitchFamily="2" charset="0"/>
                </a:rPr>
                <a:t>;</a:t>
              </a:r>
            </a:p>
            <a:p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  border-radius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6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  <a:p>
              <a:endParaRPr lang="en-US" sz="1600" dirty="0">
                <a:latin typeface="Courier" pitchFamily="2" charset="0"/>
              </a:endParaRPr>
            </a:p>
            <a:p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box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@include border</a:t>
              </a:r>
              <a:r>
                <a:rPr lang="en-US" sz="1600" dirty="0">
                  <a:latin typeface="Courier" pitchFamily="2" charset="0"/>
                </a:rPr>
                <a:t>();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&amp;--danger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@include border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#d30d4e</a:t>
              </a:r>
              <a:r>
                <a:rPr lang="en-US" sz="1600" dirty="0">
                  <a:latin typeface="Courier" pitchFamily="2" charset="0"/>
                </a:rPr>
                <a:t>);</a:t>
              </a:r>
            </a:p>
            <a:p>
              <a:r>
                <a:rPr lang="en-US" sz="1600" dirty="0">
                  <a:latin typeface="Courier" pitchFamily="2" charset="0"/>
                </a:rPr>
                <a:t>  }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1947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 - Extend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E114822-1BCC-AC45-9824-165AAEF2BBB4}"/>
              </a:ext>
            </a:extLst>
          </p:cNvPr>
          <p:cNvSpPr/>
          <p:nvPr/>
        </p:nvSpPr>
        <p:spPr>
          <a:xfrm>
            <a:off x="943494" y="845726"/>
            <a:ext cx="7660178" cy="506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rgbClr val="03006B"/>
                </a:solidFill>
              </a:rPr>
              <a:t>@extend</a:t>
            </a:r>
            <a:r>
              <a:rPr lang="en-US" dirty="0">
                <a:solidFill>
                  <a:srgbClr val="03006B"/>
                </a:solidFill>
              </a:rPr>
              <a:t> lets you share a set of </a:t>
            </a:r>
            <a:r>
              <a:rPr lang="en-US" cap="all" dirty="0">
                <a:solidFill>
                  <a:srgbClr val="03006B"/>
                </a:solidFill>
              </a:rPr>
              <a:t>CSS</a:t>
            </a:r>
            <a:r>
              <a:rPr lang="en-US" dirty="0">
                <a:solidFill>
                  <a:srgbClr val="03006B"/>
                </a:solidFill>
              </a:rPr>
              <a:t> properties from one selector to another</a:t>
            </a:r>
            <a:endParaRPr lang="en-US" sz="2000" dirty="0">
              <a:solidFill>
                <a:srgbClr val="03006B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A9A6EE7-A709-C44B-A297-3B85DE3367A3}"/>
              </a:ext>
            </a:extLst>
          </p:cNvPr>
          <p:cNvGrpSpPr/>
          <p:nvPr/>
        </p:nvGrpSpPr>
        <p:grpSpPr>
          <a:xfrm>
            <a:off x="4688721" y="1588299"/>
            <a:ext cx="4124407" cy="3271875"/>
            <a:chOff x="4816214" y="800179"/>
            <a:chExt cx="4124407" cy="327187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C580E4F-C849-974B-AD3B-C0B372F0BBAB}"/>
                </a:ext>
              </a:extLst>
            </p:cNvPr>
            <p:cNvGrpSpPr/>
            <p:nvPr/>
          </p:nvGrpSpPr>
          <p:grpSpPr>
            <a:xfrm>
              <a:off x="4816214" y="800179"/>
              <a:ext cx="4124407" cy="3271875"/>
              <a:chOff x="525188" y="1588655"/>
              <a:chExt cx="4124407" cy="327187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7BD128-2A8D-9142-9D5C-94DE8B06B60E}"/>
                  </a:ext>
                </a:extLst>
              </p:cNvPr>
              <p:cNvSpPr/>
              <p:nvPr/>
            </p:nvSpPr>
            <p:spPr>
              <a:xfrm>
                <a:off x="525188" y="1589697"/>
                <a:ext cx="4118856" cy="327083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048D137-4022-E344-9A12-850B23D4BBF4}"/>
                  </a:ext>
                </a:extLst>
              </p:cNvPr>
              <p:cNvSpPr txBox="1"/>
              <p:nvPr/>
            </p:nvSpPr>
            <p:spPr>
              <a:xfrm>
                <a:off x="4208449" y="1588655"/>
                <a:ext cx="441146" cy="30777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css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5745578-40FB-7649-B32B-318A27113A00}"/>
                </a:ext>
              </a:extLst>
            </p:cNvPr>
            <p:cNvSpPr/>
            <p:nvPr/>
          </p:nvSpPr>
          <p:spPr>
            <a:xfrm>
              <a:off x="4917628" y="1077446"/>
              <a:ext cx="3802420" cy="28007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button</a:t>
              </a:r>
              <a:r>
                <a:rPr lang="en-US" sz="1600" dirty="0">
                  <a:latin typeface="Courier" pitchFamily="2" charset="0"/>
                </a:rPr>
                <a:t>, 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button--submit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none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padding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15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30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text-align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center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cursor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pointer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  <a:br>
                <a:rPr lang="en-US" sz="1600" dirty="0">
                  <a:latin typeface="Courier" pitchFamily="2" charset="0"/>
                </a:rPr>
              </a:b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button--submit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background-color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blue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white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4D552D5-09AA-4A4F-BEF0-71A83450C1A8}"/>
              </a:ext>
            </a:extLst>
          </p:cNvPr>
          <p:cNvGrpSpPr/>
          <p:nvPr/>
        </p:nvGrpSpPr>
        <p:grpSpPr>
          <a:xfrm>
            <a:off x="20810" y="1597525"/>
            <a:ext cx="4340016" cy="3262649"/>
            <a:chOff x="312380" y="768284"/>
            <a:chExt cx="4340016" cy="3262649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919241D-2640-DE44-9407-494CBE3FE73B}"/>
                </a:ext>
              </a:extLst>
            </p:cNvPr>
            <p:cNvGrpSpPr/>
            <p:nvPr/>
          </p:nvGrpSpPr>
          <p:grpSpPr>
            <a:xfrm>
              <a:off x="312380" y="768284"/>
              <a:ext cx="4340016" cy="3262649"/>
              <a:chOff x="581718" y="1584911"/>
              <a:chExt cx="4340016" cy="3262649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FFC9EEC9-5A61-0145-ACF9-4DB36384B7D5}"/>
                  </a:ext>
                </a:extLst>
              </p:cNvPr>
              <p:cNvGrpSpPr/>
              <p:nvPr/>
            </p:nvGrpSpPr>
            <p:grpSpPr>
              <a:xfrm>
                <a:off x="581718" y="1589698"/>
                <a:ext cx="4340016" cy="3257862"/>
                <a:chOff x="581718" y="1149754"/>
                <a:chExt cx="4340016" cy="3257862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4F7CF11C-8EBD-3944-BCDA-1C992BA944A7}"/>
                    </a:ext>
                  </a:extLst>
                </p:cNvPr>
                <p:cNvSpPr/>
                <p:nvPr/>
              </p:nvSpPr>
              <p:spPr>
                <a:xfrm>
                  <a:off x="800612" y="1149754"/>
                  <a:ext cx="4121122" cy="3257862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2AF01F2F-87F8-834E-8913-A343E42D8A48}"/>
                    </a:ext>
                  </a:extLst>
                </p:cNvPr>
                <p:cNvSpPr/>
                <p:nvPr/>
              </p:nvSpPr>
              <p:spPr>
                <a:xfrm>
                  <a:off x="581718" y="1589088"/>
                  <a:ext cx="4023533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endParaRPr lang="en-US" sz="1600" dirty="0">
                    <a:latin typeface="Courier" pitchFamily="2" charset="0"/>
                  </a:endParaRPr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80EE59E1-A2B0-A544-863D-E626CE323104}"/>
                  </a:ext>
                </a:extLst>
              </p:cNvPr>
              <p:cNvSpPr txBox="1"/>
              <p:nvPr/>
            </p:nvSpPr>
            <p:spPr>
              <a:xfrm>
                <a:off x="4449532" y="1584911"/>
                <a:ext cx="471604" cy="30777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scss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FA5CA5A-A51D-E347-8BC7-55ADD2111AD0}"/>
                </a:ext>
              </a:extLst>
            </p:cNvPr>
            <p:cNvSpPr/>
            <p:nvPr/>
          </p:nvSpPr>
          <p:spPr>
            <a:xfrm>
              <a:off x="609701" y="897826"/>
              <a:ext cx="3734526" cy="30777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button 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border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none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padding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15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30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text-align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center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cursor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pointer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  <a:br>
                <a:rPr lang="en-US" sz="1600" dirty="0">
                  <a:latin typeface="Courier" pitchFamily="2" charset="0"/>
                </a:rPr>
              </a:b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button--submit 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@extend </a:t>
              </a:r>
              <a:r>
                <a:rPr lang="en-US" sz="1600" dirty="0">
                  <a:latin typeface="Courier" pitchFamily="2" charset="0"/>
                </a:rPr>
                <a:t>.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button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background-color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blue</a:t>
              </a:r>
              <a:r>
                <a:rPr lang="en-US" sz="1600" dirty="0">
                  <a:latin typeface="Courier" pitchFamily="2" charset="0"/>
                </a:rPr>
                <a:t>;</a:t>
              </a:r>
            </a:p>
            <a:p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  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white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2417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81D1A13-C966-184B-83BD-6E266BFF88E1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1" name="Picture 10" descr="sass.png">
              <a:extLst>
                <a:ext uri="{FF2B5EF4-FFF2-40B4-BE49-F238E27FC236}">
                  <a16:creationId xmlns:a16="http://schemas.microsoft.com/office/drawing/2014/main" id="{72BECC4E-4E0D-5F44-9924-A17920BD1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0648" y="111902"/>
              <a:ext cx="501667" cy="372667"/>
            </a:xfrm>
            <a:prstGeom prst="rect">
              <a:avLst/>
            </a:prstGeom>
            <a:effectLst>
              <a:outerShdw blurRad="25400" dist="38100" dir="2700000" algn="tl" rotWithShape="0">
                <a:schemeClr val="bg1">
                  <a:alpha val="40000"/>
                </a:scheme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SASS - Operators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E114822-1BCC-AC45-9824-165AAEF2BBB4}"/>
              </a:ext>
            </a:extLst>
          </p:cNvPr>
          <p:cNvSpPr/>
          <p:nvPr/>
        </p:nvSpPr>
        <p:spPr>
          <a:xfrm>
            <a:off x="943494" y="845726"/>
            <a:ext cx="7660178" cy="506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rgbClr val="03006B"/>
                </a:solidFill>
              </a:rPr>
              <a:t>SASS supports standard math operators like   +   -    *  /  and   %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A9A6EE7-A709-C44B-A297-3B85DE3367A3}"/>
              </a:ext>
            </a:extLst>
          </p:cNvPr>
          <p:cNvGrpSpPr/>
          <p:nvPr/>
        </p:nvGrpSpPr>
        <p:grpSpPr>
          <a:xfrm>
            <a:off x="4688721" y="1862618"/>
            <a:ext cx="4124407" cy="2784193"/>
            <a:chOff x="4816214" y="800179"/>
            <a:chExt cx="4124407" cy="2784193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C580E4F-C849-974B-AD3B-C0B372F0BBAB}"/>
                </a:ext>
              </a:extLst>
            </p:cNvPr>
            <p:cNvGrpSpPr/>
            <p:nvPr/>
          </p:nvGrpSpPr>
          <p:grpSpPr>
            <a:xfrm>
              <a:off x="4816214" y="800179"/>
              <a:ext cx="4124407" cy="2784193"/>
              <a:chOff x="525188" y="1588655"/>
              <a:chExt cx="4124407" cy="278419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7BD128-2A8D-9142-9D5C-94DE8B06B60E}"/>
                  </a:ext>
                </a:extLst>
              </p:cNvPr>
              <p:cNvSpPr/>
              <p:nvPr/>
            </p:nvSpPr>
            <p:spPr>
              <a:xfrm>
                <a:off x="525188" y="1589698"/>
                <a:ext cx="4118856" cy="278315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048D137-4022-E344-9A12-850B23D4BBF4}"/>
                  </a:ext>
                </a:extLst>
              </p:cNvPr>
              <p:cNvSpPr txBox="1"/>
              <p:nvPr/>
            </p:nvSpPr>
            <p:spPr>
              <a:xfrm>
                <a:off x="4208449" y="1588655"/>
                <a:ext cx="441146" cy="30777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css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5745578-40FB-7649-B32B-318A27113A00}"/>
                </a:ext>
              </a:extLst>
            </p:cNvPr>
            <p:cNvSpPr/>
            <p:nvPr/>
          </p:nvSpPr>
          <p:spPr>
            <a:xfrm>
              <a:off x="4917628" y="1077446"/>
              <a:ext cx="380242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article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float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left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width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62.5</a:t>
              </a:r>
              <a:r>
                <a:rPr lang="en-US" sz="1600" dirty="0">
                  <a:latin typeface="Courier" pitchFamily="2" charset="0"/>
                </a:rPr>
                <a:t>%;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  <a:br>
                <a:rPr lang="en-US" sz="1600" dirty="0">
                  <a:latin typeface="Courier" pitchFamily="2" charset="0"/>
                </a:rPr>
              </a:br>
              <a:br>
                <a:rPr lang="en-US" sz="1600" dirty="0">
                  <a:latin typeface="Courier" pitchFamily="2" charset="0"/>
                </a:rPr>
              </a:b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aside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float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right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width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31.25</a:t>
              </a:r>
              <a:r>
                <a:rPr lang="en-US" sz="1600" dirty="0">
                  <a:latin typeface="Courier" pitchFamily="2" charset="0"/>
                </a:rPr>
                <a:t>%;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4D552D5-09AA-4A4F-BEF0-71A83450C1A8}"/>
              </a:ext>
            </a:extLst>
          </p:cNvPr>
          <p:cNvGrpSpPr/>
          <p:nvPr/>
        </p:nvGrpSpPr>
        <p:grpSpPr>
          <a:xfrm>
            <a:off x="20810" y="1871844"/>
            <a:ext cx="4357710" cy="2774966"/>
            <a:chOff x="312380" y="768284"/>
            <a:chExt cx="4357710" cy="277496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919241D-2640-DE44-9407-494CBE3FE73B}"/>
                </a:ext>
              </a:extLst>
            </p:cNvPr>
            <p:cNvGrpSpPr/>
            <p:nvPr/>
          </p:nvGrpSpPr>
          <p:grpSpPr>
            <a:xfrm>
              <a:off x="312380" y="768284"/>
              <a:ext cx="4340016" cy="2774966"/>
              <a:chOff x="581718" y="1584911"/>
              <a:chExt cx="4340016" cy="2774966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FFC9EEC9-5A61-0145-ACF9-4DB36384B7D5}"/>
                  </a:ext>
                </a:extLst>
              </p:cNvPr>
              <p:cNvGrpSpPr/>
              <p:nvPr/>
            </p:nvGrpSpPr>
            <p:grpSpPr>
              <a:xfrm>
                <a:off x="581718" y="1589698"/>
                <a:ext cx="4340016" cy="2770179"/>
                <a:chOff x="581718" y="1149754"/>
                <a:chExt cx="4340016" cy="2770179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4F7CF11C-8EBD-3944-BCDA-1C992BA944A7}"/>
                    </a:ext>
                  </a:extLst>
                </p:cNvPr>
                <p:cNvSpPr/>
                <p:nvPr/>
              </p:nvSpPr>
              <p:spPr>
                <a:xfrm>
                  <a:off x="800612" y="1149754"/>
                  <a:ext cx="4121122" cy="2770179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2AF01F2F-87F8-834E-8913-A343E42D8A48}"/>
                    </a:ext>
                  </a:extLst>
                </p:cNvPr>
                <p:cNvSpPr/>
                <p:nvPr/>
              </p:nvSpPr>
              <p:spPr>
                <a:xfrm>
                  <a:off x="581718" y="1589088"/>
                  <a:ext cx="4023533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endParaRPr lang="en-US" sz="1600" dirty="0">
                    <a:latin typeface="Courier" pitchFamily="2" charset="0"/>
                  </a:endParaRPr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80EE59E1-A2B0-A544-863D-E626CE323104}"/>
                  </a:ext>
                </a:extLst>
              </p:cNvPr>
              <p:cNvSpPr txBox="1"/>
              <p:nvPr/>
            </p:nvSpPr>
            <p:spPr>
              <a:xfrm>
                <a:off x="4449532" y="1584911"/>
                <a:ext cx="471604" cy="30777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scss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FA5CA5A-A51D-E347-8BC7-55ADD2111AD0}"/>
                </a:ext>
              </a:extLst>
            </p:cNvPr>
            <p:cNvSpPr/>
            <p:nvPr/>
          </p:nvSpPr>
          <p:spPr>
            <a:xfrm>
              <a:off x="627993" y="1076061"/>
              <a:ext cx="4042097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article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float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left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width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600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</a:t>
              </a:r>
              <a:r>
                <a:rPr lang="en-US" sz="1600" dirty="0">
                  <a:latin typeface="Courier" pitchFamily="2" charset="0"/>
                </a:rPr>
                <a:t>/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960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</a:t>
              </a:r>
              <a:r>
                <a:rPr lang="en-US" sz="1600" dirty="0">
                  <a:latin typeface="Courier" pitchFamily="2" charset="0"/>
                </a:rPr>
                <a:t>*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100</a:t>
              </a:r>
              <a:r>
                <a:rPr lang="en-US" sz="1600" dirty="0">
                  <a:latin typeface="Courier" pitchFamily="2" charset="0"/>
                </a:rPr>
                <a:t>%;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  <a:br>
                <a:rPr lang="en-US" sz="1600" dirty="0">
                  <a:latin typeface="Courier" pitchFamily="2" charset="0"/>
                </a:rPr>
              </a:br>
              <a:br>
                <a:rPr lang="en-US" sz="1600" dirty="0">
                  <a:latin typeface="Courier" pitchFamily="2" charset="0"/>
                </a:rPr>
              </a:b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aside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float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right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width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300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</a:t>
              </a:r>
              <a:r>
                <a:rPr lang="en-US" sz="1600" dirty="0">
                  <a:latin typeface="Courier" pitchFamily="2" charset="0"/>
                </a:rPr>
                <a:t>/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960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 </a:t>
              </a:r>
              <a:r>
                <a:rPr lang="en-US" sz="1600" dirty="0">
                  <a:latin typeface="Courier" pitchFamily="2" charset="0"/>
                </a:rPr>
                <a:t>*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100</a:t>
              </a:r>
              <a:r>
                <a:rPr lang="en-US" sz="1600" dirty="0">
                  <a:latin typeface="Courier" pitchFamily="2" charset="0"/>
                </a:rPr>
                <a:t>%;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5820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esponsive-wit.png">
            <a:extLst>
              <a:ext uri="{FF2B5EF4-FFF2-40B4-BE49-F238E27FC236}">
                <a16:creationId xmlns:a16="http://schemas.microsoft.com/office/drawing/2014/main" id="{62A244D2-7958-DE41-BE23-7244A598727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80514" y="770253"/>
            <a:ext cx="3382970" cy="2705715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418A28E8-F272-EE4C-9C4D-555341BD1F65}"/>
              </a:ext>
            </a:extLst>
          </p:cNvPr>
          <p:cNvSpPr txBox="1">
            <a:spLocks/>
          </p:cNvSpPr>
          <p:nvPr/>
        </p:nvSpPr>
        <p:spPr>
          <a:xfrm>
            <a:off x="187653" y="3791851"/>
            <a:ext cx="8768693" cy="7648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spc="50" dirty="0">
                <a:ln w="15875" cmpd="sng">
                  <a:noFill/>
                  <a:prstDash val="solid"/>
                </a:ln>
                <a:solidFill>
                  <a:srgbClr val="03006B"/>
                </a:solidFill>
              </a:rPr>
              <a:t>Responsive Design</a:t>
            </a:r>
          </a:p>
        </p:txBody>
      </p:sp>
    </p:spTree>
    <p:extLst>
      <p:ext uri="{BB962C8B-B14F-4D97-AF65-F5344CB8AC3E}">
        <p14:creationId xmlns:p14="http://schemas.microsoft.com/office/powerpoint/2010/main" val="28294259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Design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E114822-1BCC-AC45-9824-165AAEF2BBB4}"/>
              </a:ext>
            </a:extLst>
          </p:cNvPr>
          <p:cNvSpPr/>
          <p:nvPr/>
        </p:nvSpPr>
        <p:spPr>
          <a:xfrm>
            <a:off x="765478" y="1824782"/>
            <a:ext cx="7660178" cy="1493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03006B"/>
                </a:solidFill>
              </a:rPr>
              <a:t>Use HTML and CSS to </a:t>
            </a:r>
          </a:p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03006B"/>
                </a:solidFill>
              </a:rPr>
              <a:t>resize, hide, shrink, enlarge or move content </a:t>
            </a:r>
          </a:p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03006B"/>
                </a:solidFill>
              </a:rPr>
              <a:t>to make it look good on any screen</a:t>
            </a:r>
          </a:p>
        </p:txBody>
      </p:sp>
    </p:spTree>
    <p:extLst>
      <p:ext uri="{BB962C8B-B14F-4D97-AF65-F5344CB8AC3E}">
        <p14:creationId xmlns:p14="http://schemas.microsoft.com/office/powerpoint/2010/main" val="11283666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Design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6FFA4A8-E81B-9E4D-8D13-B9DB5EB74C97}"/>
              </a:ext>
            </a:extLst>
          </p:cNvPr>
          <p:cNvSpPr txBox="1"/>
          <p:nvPr/>
        </p:nvSpPr>
        <p:spPr>
          <a:xfrm>
            <a:off x="2373871" y="1094422"/>
            <a:ext cx="4443392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400" u="sng" dirty="0">
                <a:solidFill>
                  <a:srgbClr val="03006B"/>
                </a:solidFill>
              </a:rPr>
              <a:t>Recipe:</a:t>
            </a:r>
          </a:p>
          <a:p>
            <a:pPr marL="800100" lvl="1" indent="-342900">
              <a:lnSpc>
                <a:spcPct val="14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03006B"/>
                </a:solidFill>
              </a:rPr>
              <a:t>Set viewport</a:t>
            </a:r>
          </a:p>
          <a:p>
            <a:pPr marL="800100" lvl="1" indent="-342900">
              <a:lnSpc>
                <a:spcPct val="14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03006B"/>
                </a:solidFill>
              </a:rPr>
              <a:t>Use media queries</a:t>
            </a:r>
          </a:p>
          <a:p>
            <a:pPr marL="800100" lvl="1" indent="-342900">
              <a:lnSpc>
                <a:spcPct val="14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03006B"/>
                </a:solidFill>
              </a:rPr>
              <a:t>Use a grid-view</a:t>
            </a:r>
          </a:p>
          <a:p>
            <a:pPr marL="800100" lvl="1" indent="-342900">
              <a:lnSpc>
                <a:spcPct val="14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03006B"/>
                </a:solidFill>
              </a:rPr>
              <a:t>Optimize for mobile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965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</a:t>
                </a:r>
                <a:r>
                  <a:rPr kumimoji="0" lang="en-US" sz="2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Desig</a:t>
                </a:r>
                <a:r>
                  <a:rPr lang="en-US" sz="2800" dirty="0">
                    <a:solidFill>
                      <a:srgbClr val="03006B"/>
                    </a:solidFill>
                    <a:latin typeface="Calibri"/>
                  </a:rPr>
                  <a:t>n</a:t>
                </a:r>
                <a:endPara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endParaRP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6FFA4A8-E81B-9E4D-8D13-B9DB5EB74C97}"/>
              </a:ext>
            </a:extLst>
          </p:cNvPr>
          <p:cNvSpPr txBox="1"/>
          <p:nvPr/>
        </p:nvSpPr>
        <p:spPr>
          <a:xfrm>
            <a:off x="2350304" y="1023729"/>
            <a:ext cx="4443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Viewport  -  the user's visible area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2C44F3A-A0F1-0B4A-99D3-345D9F83AE52}"/>
              </a:ext>
            </a:extLst>
          </p:cNvPr>
          <p:cNvGrpSpPr/>
          <p:nvPr/>
        </p:nvGrpSpPr>
        <p:grpSpPr>
          <a:xfrm>
            <a:off x="329977" y="1816552"/>
            <a:ext cx="8450793" cy="646326"/>
            <a:chOff x="346603" y="1816552"/>
            <a:chExt cx="8450793" cy="64632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2A6366B-C795-E844-B070-6B3EE4752EDE}"/>
                </a:ext>
              </a:extLst>
            </p:cNvPr>
            <p:cNvSpPr/>
            <p:nvPr/>
          </p:nvSpPr>
          <p:spPr>
            <a:xfrm>
              <a:off x="346603" y="1816552"/>
              <a:ext cx="8450793" cy="64632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7BCAA8-760A-3B4B-9412-6E4224DA4230}"/>
                </a:ext>
              </a:extLst>
            </p:cNvPr>
            <p:cNvSpPr/>
            <p:nvPr/>
          </p:nvSpPr>
          <p:spPr>
            <a:xfrm>
              <a:off x="778432" y="1973822"/>
              <a:ext cx="73808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&lt;</a:t>
              </a:r>
              <a:r>
                <a:rPr lang="en-US" b="1" dirty="0">
                  <a:solidFill>
                    <a:srgbClr val="000080"/>
                  </a:solidFill>
                </a:rPr>
                <a:t>meta </a:t>
              </a:r>
              <a:r>
                <a:rPr lang="en-US" b="1" dirty="0">
                  <a:solidFill>
                    <a:srgbClr val="0000FF"/>
                  </a:solidFill>
                </a:rPr>
                <a:t>name=</a:t>
              </a:r>
              <a:r>
                <a:rPr lang="en-US" b="1" dirty="0">
                  <a:solidFill>
                    <a:srgbClr val="008000"/>
                  </a:solidFill>
                </a:rPr>
                <a:t>"viewport" </a:t>
              </a:r>
              <a:r>
                <a:rPr lang="en-US" b="1" dirty="0">
                  <a:solidFill>
                    <a:srgbClr val="0000FF"/>
                  </a:solidFill>
                </a:rPr>
                <a:t>content=</a:t>
              </a:r>
              <a:r>
                <a:rPr lang="en-US" b="1" dirty="0">
                  <a:solidFill>
                    <a:srgbClr val="008000"/>
                  </a:solidFill>
                </a:rPr>
                <a:t>"width=device-width, initial-scale=1"</a:t>
              </a:r>
              <a:r>
                <a:rPr lang="en-US" dirty="0"/>
                <a:t> /&gt;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100BE92-D6A2-E541-BB6E-1DBEF22AEEF4}"/>
              </a:ext>
            </a:extLst>
          </p:cNvPr>
          <p:cNvGrpSpPr/>
          <p:nvPr/>
        </p:nvGrpSpPr>
        <p:grpSpPr>
          <a:xfrm>
            <a:off x="353544" y="2814662"/>
            <a:ext cx="8450793" cy="857667"/>
            <a:chOff x="370170" y="2814662"/>
            <a:chExt cx="8450793" cy="85766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DC3206-E984-9840-BD64-419F729B89F4}"/>
                </a:ext>
              </a:extLst>
            </p:cNvPr>
            <p:cNvSpPr/>
            <p:nvPr/>
          </p:nvSpPr>
          <p:spPr>
            <a:xfrm>
              <a:off x="370170" y="2814662"/>
              <a:ext cx="8450793" cy="857667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96E1A86-D6C5-F545-99EB-A3291E98AAB1}"/>
                </a:ext>
              </a:extLst>
            </p:cNvPr>
            <p:cNvSpPr/>
            <p:nvPr/>
          </p:nvSpPr>
          <p:spPr>
            <a:xfrm>
              <a:off x="742088" y="2904909"/>
              <a:ext cx="775279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&lt;</a:t>
              </a:r>
              <a:r>
                <a:rPr lang="en-US" b="1" dirty="0">
                  <a:solidFill>
                    <a:srgbClr val="000080"/>
                  </a:solidFill>
                </a:rPr>
                <a:t>meta </a:t>
              </a:r>
              <a:r>
                <a:rPr lang="en-US" b="1" dirty="0">
                  <a:solidFill>
                    <a:srgbClr val="0000FF"/>
                  </a:solidFill>
                </a:rPr>
                <a:t>name=</a:t>
              </a:r>
              <a:r>
                <a:rPr lang="en-US" b="1" dirty="0">
                  <a:solidFill>
                    <a:srgbClr val="008000"/>
                  </a:solidFill>
                </a:rPr>
                <a:t>"viewport" </a:t>
              </a:r>
            </a:p>
            <a:p>
              <a:r>
                <a:rPr lang="en-US" b="1" dirty="0">
                  <a:solidFill>
                    <a:srgbClr val="008000"/>
                  </a:solidFill>
                </a:rPr>
                <a:t>             </a:t>
              </a:r>
              <a:r>
                <a:rPr lang="en-US" b="1" dirty="0">
                  <a:solidFill>
                    <a:srgbClr val="0000FF"/>
                  </a:solidFill>
                </a:rPr>
                <a:t>content=</a:t>
              </a:r>
              <a:r>
                <a:rPr lang="en-US" b="1" dirty="0">
                  <a:solidFill>
                    <a:srgbClr val="008000"/>
                  </a:solidFill>
                </a:rPr>
                <a:t>"width=device-width, </a:t>
              </a:r>
              <a:r>
                <a:rPr lang="en-US" b="1" dirty="0" err="1">
                  <a:solidFill>
                    <a:srgbClr val="008000"/>
                  </a:solidFill>
                </a:rPr>
                <a:t>minimumscale</a:t>
              </a:r>
              <a:r>
                <a:rPr lang="en-US" b="1" dirty="0">
                  <a:solidFill>
                    <a:srgbClr val="008000"/>
                  </a:solidFill>
                </a:rPr>
                <a:t>=1, maximum-scale=2" </a:t>
              </a:r>
              <a:r>
                <a:rPr lang="en-US" dirty="0"/>
                <a:t>/&gt;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2792658-A5E3-5D41-AAC0-EE570D8593AD}"/>
              </a:ext>
            </a:extLst>
          </p:cNvPr>
          <p:cNvGrpSpPr/>
          <p:nvPr/>
        </p:nvGrpSpPr>
        <p:grpSpPr>
          <a:xfrm>
            <a:off x="353544" y="3852057"/>
            <a:ext cx="8450793" cy="857667"/>
            <a:chOff x="370170" y="3852057"/>
            <a:chExt cx="8450793" cy="857667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E71A885-8DB2-5746-9414-03392B383101}"/>
                </a:ext>
              </a:extLst>
            </p:cNvPr>
            <p:cNvSpPr/>
            <p:nvPr/>
          </p:nvSpPr>
          <p:spPr>
            <a:xfrm>
              <a:off x="370170" y="3852057"/>
              <a:ext cx="8450793" cy="857667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24C98B8-7EDF-4848-8A47-319A3DC324A2}"/>
                </a:ext>
              </a:extLst>
            </p:cNvPr>
            <p:cNvSpPr/>
            <p:nvPr/>
          </p:nvSpPr>
          <p:spPr>
            <a:xfrm>
              <a:off x="742088" y="3962406"/>
              <a:ext cx="775279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&lt;</a:t>
              </a:r>
              <a:r>
                <a:rPr lang="en-US" b="1" dirty="0">
                  <a:solidFill>
                    <a:srgbClr val="000080"/>
                  </a:solidFill>
                </a:rPr>
                <a:t>meta </a:t>
              </a:r>
              <a:r>
                <a:rPr lang="en-US" b="1" dirty="0">
                  <a:solidFill>
                    <a:srgbClr val="0000FF"/>
                  </a:solidFill>
                </a:rPr>
                <a:t>name=</a:t>
              </a:r>
              <a:r>
                <a:rPr lang="en-US" b="1" dirty="0">
                  <a:solidFill>
                    <a:srgbClr val="008000"/>
                  </a:solidFill>
                </a:rPr>
                <a:t>"viewport" </a:t>
              </a:r>
            </a:p>
            <a:p>
              <a:r>
                <a:rPr lang="en-US" b="1" dirty="0">
                  <a:solidFill>
                    <a:srgbClr val="008000"/>
                  </a:solidFill>
                </a:rPr>
                <a:t>             </a:t>
              </a:r>
              <a:r>
                <a:rPr lang="en-US" b="1" dirty="0">
                  <a:solidFill>
                    <a:srgbClr val="0000FF"/>
                  </a:solidFill>
                </a:rPr>
                <a:t>content=</a:t>
              </a:r>
              <a:r>
                <a:rPr lang="en-US" b="1" dirty="0">
                  <a:solidFill>
                    <a:srgbClr val="008000"/>
                  </a:solidFill>
                </a:rPr>
                <a:t>"width=device-width, initial-scale=1, user-scalable = no" </a:t>
              </a:r>
              <a:r>
                <a:rPr lang="en-US" dirty="0"/>
                <a:t>/&gt;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6224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Design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6FFA4A8-E81B-9E4D-8D13-B9DB5EB74C97}"/>
              </a:ext>
            </a:extLst>
          </p:cNvPr>
          <p:cNvSpPr txBox="1"/>
          <p:nvPr/>
        </p:nvSpPr>
        <p:spPr>
          <a:xfrm>
            <a:off x="611266" y="1598087"/>
            <a:ext cx="7921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3006B"/>
                </a:solidFill>
              </a:rPr>
              <a:t>@media</a:t>
            </a:r>
            <a:r>
              <a:rPr lang="en-US" sz="2000" dirty="0">
                <a:solidFill>
                  <a:srgbClr val="03006B"/>
                </a:solidFill>
              </a:rPr>
              <a:t> rule - include CSS properties if a certain condition is true.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8312001-8CB0-E44E-BDBE-DD6ABDA404B3}"/>
              </a:ext>
            </a:extLst>
          </p:cNvPr>
          <p:cNvSpPr/>
          <p:nvPr/>
        </p:nvSpPr>
        <p:spPr>
          <a:xfrm>
            <a:off x="3559542" y="792896"/>
            <a:ext cx="20249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Media Queries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D8647F7-5B09-B141-B98B-C09921DCF443}"/>
              </a:ext>
            </a:extLst>
          </p:cNvPr>
          <p:cNvGrpSpPr/>
          <p:nvPr/>
        </p:nvGrpSpPr>
        <p:grpSpPr>
          <a:xfrm>
            <a:off x="1066284" y="2341723"/>
            <a:ext cx="4457910" cy="1577653"/>
            <a:chOff x="1066284" y="2341723"/>
            <a:chExt cx="4457910" cy="157765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31A6612-EF22-D44B-AA10-F3A0F3C10ED9}"/>
                </a:ext>
              </a:extLst>
            </p:cNvPr>
            <p:cNvSpPr/>
            <p:nvPr/>
          </p:nvSpPr>
          <p:spPr>
            <a:xfrm>
              <a:off x="1066284" y="2341723"/>
              <a:ext cx="290316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03006B"/>
                  </a:solidFill>
                </a:rPr>
                <a:t>Media Queries  - react on: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0F1AE8-29CF-774F-B464-BEB3A2549D1A}"/>
                </a:ext>
              </a:extLst>
            </p:cNvPr>
            <p:cNvSpPr txBox="1"/>
            <p:nvPr/>
          </p:nvSpPr>
          <p:spPr>
            <a:xfrm>
              <a:off x="2709953" y="2903713"/>
              <a:ext cx="281424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/>
                <a:buChar char="•"/>
              </a:pPr>
              <a:r>
                <a:rPr lang="en-US" sz="2000" dirty="0">
                  <a:solidFill>
                    <a:srgbClr val="03006B"/>
                  </a:solidFill>
                </a:rPr>
                <a:t>screen size</a:t>
              </a:r>
            </a:p>
            <a:p>
              <a:pPr marL="342900" indent="-342900">
                <a:buFont typeface="Arial"/>
                <a:buChar char="•"/>
              </a:pPr>
              <a:r>
                <a:rPr lang="en-US" sz="2000" dirty="0">
                  <a:solidFill>
                    <a:srgbClr val="03006B"/>
                  </a:solidFill>
                </a:rPr>
                <a:t>orientation </a:t>
              </a:r>
            </a:p>
            <a:p>
              <a:pPr marL="342900" indent="-342900">
                <a:buFont typeface="Arial"/>
                <a:buChar char="•"/>
              </a:pPr>
              <a:r>
                <a:rPr lang="en-US" sz="2000" dirty="0">
                  <a:solidFill>
                    <a:srgbClr val="03006B"/>
                  </a:solidFill>
                </a:rPr>
                <a:t>resolution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3046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A61CF8E-C97E-654F-A3D7-CF4DC4367BEA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43" name="Picture 42" descr="css3.png">
              <a:extLst>
                <a:ext uri="{FF2B5EF4-FFF2-40B4-BE49-F238E27FC236}">
                  <a16:creationId xmlns:a16="http://schemas.microsoft.com/office/drawing/2014/main" id="{EFC1B07C-C967-EF47-B639-B98FC9797A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143849" y="106078"/>
              <a:ext cx="444500" cy="438170"/>
            </a:xfrm>
            <a:prstGeom prst="rect">
              <a:avLst/>
            </a:prstGeom>
            <a:ln>
              <a:noFill/>
            </a:ln>
            <a:effectLst>
              <a:outerShdw blurRad="12700" dist="38100" dir="2700000" algn="tl" rotWithShape="0">
                <a:schemeClr val="bg1">
                  <a:alpha val="40000"/>
                </a:schemeClr>
              </a:outerShdw>
            </a:effectLst>
          </p:spPr>
        </p:pic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2C26CA80-7BFC-D44E-B529-1F9829AE4D9D}"/>
                </a:ext>
              </a:extLst>
            </p:cNvPr>
            <p:cNvSpPr txBox="1">
              <a:spLocks/>
            </p:cNvSpPr>
            <p:nvPr/>
          </p:nvSpPr>
          <p:spPr>
            <a:xfrm>
              <a:off x="472716" y="54249"/>
              <a:ext cx="8229600" cy="63832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lvl="0" algn="l"/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CSS </a:t>
              </a:r>
              <a:r>
                <a:rPr lang="en-US" sz="2800" dirty="0">
                  <a:solidFill>
                    <a:srgbClr val="03006B"/>
                  </a:solidFill>
                </a:rPr>
                <a:t>transition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3006B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978C5C6-4400-1048-9B1A-4D402698C4C7}"/>
                </a:ext>
              </a:extLst>
            </p:cNvPr>
            <p:cNvCxnSpPr/>
            <p:nvPr/>
          </p:nvCxnSpPr>
          <p:spPr>
            <a:xfrm>
              <a:off x="311085" y="567815"/>
              <a:ext cx="8568964" cy="0"/>
            </a:xfrm>
            <a:prstGeom prst="line">
              <a:avLst/>
            </a:prstGeom>
            <a:ln w="12700">
              <a:solidFill>
                <a:srgbClr val="03006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75B14A8-305C-FB4C-8DA4-F291DA3EBA82}"/>
              </a:ext>
            </a:extLst>
          </p:cNvPr>
          <p:cNvSpPr txBox="1"/>
          <p:nvPr/>
        </p:nvSpPr>
        <p:spPr>
          <a:xfrm>
            <a:off x="1217434" y="1021471"/>
            <a:ext cx="62223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3006B"/>
                </a:solidFill>
              </a:rPr>
              <a:t>Transitions allow you to change smoothly </a:t>
            </a:r>
            <a:r>
              <a:rPr lang="is-IS" sz="2400" dirty="0">
                <a:solidFill>
                  <a:srgbClr val="03006B"/>
                </a:solidFill>
              </a:rPr>
              <a:t>…</a:t>
            </a:r>
            <a:endParaRPr lang="en-US" sz="2400" dirty="0">
              <a:solidFill>
                <a:srgbClr val="03006B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23A6E3-DCA2-4943-A765-5F012CA4A876}"/>
              </a:ext>
            </a:extLst>
          </p:cNvPr>
          <p:cNvSpPr txBox="1"/>
          <p:nvPr/>
        </p:nvSpPr>
        <p:spPr>
          <a:xfrm>
            <a:off x="1217434" y="1650967"/>
            <a:ext cx="5288627" cy="13644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000" dirty="0">
                <a:solidFill>
                  <a:srgbClr val="03006B"/>
                </a:solidFill>
              </a:rPr>
              <a:t>To create a transition effect, you must specify:</a:t>
            </a:r>
          </a:p>
          <a:p>
            <a:pPr marL="342900" indent="-342900">
              <a:lnSpc>
                <a:spcPct val="14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03006B"/>
                </a:solidFill>
              </a:rPr>
              <a:t>the CSS property you want to add an effect to </a:t>
            </a:r>
          </a:p>
          <a:p>
            <a:pPr marL="342900" indent="-342900">
              <a:lnSpc>
                <a:spcPct val="14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03006B"/>
                </a:solidFill>
              </a:rPr>
              <a:t>the duration of the effect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07758E0-F427-4E4B-8844-DD4AC16B048A}"/>
              </a:ext>
            </a:extLst>
          </p:cNvPr>
          <p:cNvGrpSpPr/>
          <p:nvPr/>
        </p:nvGrpSpPr>
        <p:grpSpPr>
          <a:xfrm>
            <a:off x="2441361" y="3450013"/>
            <a:ext cx="4756344" cy="1364476"/>
            <a:chOff x="387875" y="3444542"/>
            <a:chExt cx="4756344" cy="136447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2A4A7CC-5CE7-A044-9B1F-E1946F6B06C7}"/>
                </a:ext>
              </a:extLst>
            </p:cNvPr>
            <p:cNvSpPr/>
            <p:nvPr/>
          </p:nvSpPr>
          <p:spPr>
            <a:xfrm>
              <a:off x="387875" y="3444542"/>
              <a:ext cx="3774545" cy="136447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777406B-0200-624B-9CF1-68F5DF3BAFED}"/>
                </a:ext>
              </a:extLst>
            </p:cNvPr>
            <p:cNvSpPr/>
            <p:nvPr/>
          </p:nvSpPr>
          <p:spPr>
            <a:xfrm>
              <a:off x="572219" y="3711282"/>
              <a:ext cx="4572000" cy="83099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selector</a:t>
              </a:r>
              <a:r>
                <a:rPr lang="en-US" sz="1600" dirty="0">
                  <a:latin typeface="Courier" pitchFamily="2" charset="0"/>
                </a:rPr>
                <a:t>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" pitchFamily="2" charset="0"/>
                  <a:ea typeface="+mn-ea"/>
                  <a:cs typeface="+mn-cs"/>
                </a:rPr>
                <a:t>{</a:t>
              </a:r>
              <a:b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" pitchFamily="2" charset="0"/>
                  <a:ea typeface="+mn-ea"/>
                  <a:cs typeface="+mn-cs"/>
                </a:rPr>
              </a:b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transition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width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2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s</a:t>
              </a:r>
              <a:r>
                <a:rPr lang="en-US" sz="1600" dirty="0">
                  <a:latin typeface="Courier" pitchFamily="2" charset="0"/>
                </a:rPr>
                <a:t>;</a:t>
              </a:r>
            </a:p>
            <a:p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" pitchFamily="2" charset="0"/>
                  <a:ea typeface="+mn-ea"/>
                  <a:cs typeface="+mn-cs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200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Design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8312001-8CB0-E44E-BDBE-DD6ABDA404B3}"/>
              </a:ext>
            </a:extLst>
          </p:cNvPr>
          <p:cNvSpPr/>
          <p:nvPr/>
        </p:nvSpPr>
        <p:spPr>
          <a:xfrm>
            <a:off x="3302260" y="792896"/>
            <a:ext cx="25394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CSS Media Queries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E82FE0-3B6B-6240-9115-D74215D778D3}"/>
              </a:ext>
            </a:extLst>
          </p:cNvPr>
          <p:cNvSpPr/>
          <p:nvPr/>
        </p:nvSpPr>
        <p:spPr>
          <a:xfrm>
            <a:off x="761806" y="1973822"/>
            <a:ext cx="73808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b="1" dirty="0">
                <a:solidFill>
                  <a:srgbClr val="000080"/>
                </a:solidFill>
              </a:rPr>
              <a:t>meta </a:t>
            </a:r>
            <a:r>
              <a:rPr lang="en-US" b="1" dirty="0">
                <a:solidFill>
                  <a:srgbClr val="0000FF"/>
                </a:solidFill>
              </a:rPr>
              <a:t>name=</a:t>
            </a:r>
            <a:r>
              <a:rPr lang="en-US" b="1" dirty="0">
                <a:solidFill>
                  <a:srgbClr val="008000"/>
                </a:solidFill>
              </a:rPr>
              <a:t>"viewport" </a:t>
            </a:r>
            <a:r>
              <a:rPr lang="en-US" b="1" dirty="0">
                <a:solidFill>
                  <a:srgbClr val="0000FF"/>
                </a:solidFill>
              </a:rPr>
              <a:t>content=</a:t>
            </a:r>
            <a:r>
              <a:rPr lang="en-US" b="1" dirty="0">
                <a:solidFill>
                  <a:srgbClr val="008000"/>
                </a:solidFill>
              </a:rPr>
              <a:t>"width=device-width, initial-scale=1"</a:t>
            </a:r>
            <a:r>
              <a:rPr lang="en-US" dirty="0"/>
              <a:t> /&gt;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B78DACB-3AB8-864B-9D89-8BF9655223A3}"/>
              </a:ext>
            </a:extLst>
          </p:cNvPr>
          <p:cNvGrpSpPr/>
          <p:nvPr/>
        </p:nvGrpSpPr>
        <p:grpSpPr>
          <a:xfrm>
            <a:off x="799541" y="1608095"/>
            <a:ext cx="7592051" cy="2742509"/>
            <a:chOff x="438650" y="1833176"/>
            <a:chExt cx="7592051" cy="274250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430038E-994F-5B45-B556-8178398BAFCB}"/>
                </a:ext>
              </a:extLst>
            </p:cNvPr>
            <p:cNvSpPr/>
            <p:nvPr/>
          </p:nvSpPr>
          <p:spPr>
            <a:xfrm>
              <a:off x="438650" y="1833176"/>
              <a:ext cx="7592051" cy="2672311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865BADC-5089-FB4D-8E2A-B7483D332C24}"/>
                </a:ext>
              </a:extLst>
            </p:cNvPr>
            <p:cNvSpPr/>
            <p:nvPr/>
          </p:nvSpPr>
          <p:spPr>
            <a:xfrm>
              <a:off x="680327" y="2021140"/>
              <a:ext cx="7108698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@media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screen </a:t>
              </a:r>
            </a:p>
            <a:p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   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and 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min-width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500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) </a:t>
              </a:r>
            </a:p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       and 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max-width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1023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) 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is-IS" sz="1600" dirty="0">
                  <a:latin typeface="Courier" pitchFamily="2" charset="0"/>
                </a:rPr>
                <a:t>…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  <a:br>
                <a:rPr lang="en-US" sz="1600" dirty="0">
                  <a:latin typeface="Courier" pitchFamily="2" charset="0"/>
                </a:rPr>
              </a:br>
              <a:endParaRPr lang="en-US" sz="1600" dirty="0">
                <a:latin typeface="Courier" pitchFamily="2" charset="0"/>
              </a:endParaRPr>
            </a:p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@media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screen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and 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orientation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landscape</a:t>
              </a:r>
              <a:r>
                <a:rPr lang="en-US" sz="1600" dirty="0">
                  <a:latin typeface="Courier" pitchFamily="2" charset="0"/>
                </a:rPr>
                <a:t>) 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is-IS" sz="1600" dirty="0">
                  <a:latin typeface="Courier" pitchFamily="2" charset="0"/>
                </a:rPr>
                <a:t>…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  <a:p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959660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Design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8312001-8CB0-E44E-BDBE-DD6ABDA404B3}"/>
              </a:ext>
            </a:extLst>
          </p:cNvPr>
          <p:cNvSpPr/>
          <p:nvPr/>
        </p:nvSpPr>
        <p:spPr>
          <a:xfrm>
            <a:off x="3302260" y="792896"/>
            <a:ext cx="25394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CSS Media Queries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E82FE0-3B6B-6240-9115-D74215D778D3}"/>
              </a:ext>
            </a:extLst>
          </p:cNvPr>
          <p:cNvSpPr/>
          <p:nvPr/>
        </p:nvSpPr>
        <p:spPr>
          <a:xfrm>
            <a:off x="761806" y="1973822"/>
            <a:ext cx="73808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b="1" dirty="0">
                <a:solidFill>
                  <a:srgbClr val="000080"/>
                </a:solidFill>
              </a:rPr>
              <a:t>meta </a:t>
            </a:r>
            <a:r>
              <a:rPr lang="en-US" b="1" dirty="0">
                <a:solidFill>
                  <a:srgbClr val="0000FF"/>
                </a:solidFill>
              </a:rPr>
              <a:t>name=</a:t>
            </a:r>
            <a:r>
              <a:rPr lang="en-US" b="1" dirty="0">
                <a:solidFill>
                  <a:srgbClr val="008000"/>
                </a:solidFill>
              </a:rPr>
              <a:t>"viewport" </a:t>
            </a:r>
            <a:r>
              <a:rPr lang="en-US" b="1" dirty="0">
                <a:solidFill>
                  <a:srgbClr val="0000FF"/>
                </a:solidFill>
              </a:rPr>
              <a:t>content=</a:t>
            </a:r>
            <a:r>
              <a:rPr lang="en-US" b="1" dirty="0">
                <a:solidFill>
                  <a:srgbClr val="008000"/>
                </a:solidFill>
              </a:rPr>
              <a:t>"width=device-width, initial-scale=1"</a:t>
            </a:r>
            <a:r>
              <a:rPr lang="en-US" dirty="0"/>
              <a:t> /&gt;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B78DACB-3AB8-864B-9D89-8BF9655223A3}"/>
              </a:ext>
            </a:extLst>
          </p:cNvPr>
          <p:cNvGrpSpPr/>
          <p:nvPr/>
        </p:nvGrpSpPr>
        <p:grpSpPr>
          <a:xfrm>
            <a:off x="799541" y="1608095"/>
            <a:ext cx="7592051" cy="2742509"/>
            <a:chOff x="438650" y="1833176"/>
            <a:chExt cx="7592051" cy="274250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430038E-994F-5B45-B556-8178398BAFCB}"/>
                </a:ext>
              </a:extLst>
            </p:cNvPr>
            <p:cNvSpPr/>
            <p:nvPr/>
          </p:nvSpPr>
          <p:spPr>
            <a:xfrm>
              <a:off x="438650" y="1833176"/>
              <a:ext cx="7592051" cy="2672311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865BADC-5089-FB4D-8E2A-B7483D332C24}"/>
                </a:ext>
              </a:extLst>
            </p:cNvPr>
            <p:cNvSpPr/>
            <p:nvPr/>
          </p:nvSpPr>
          <p:spPr>
            <a:xfrm>
              <a:off x="680327" y="2021140"/>
              <a:ext cx="7108698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@media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screen </a:t>
              </a:r>
            </a:p>
            <a:p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   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and 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min-width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500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) </a:t>
              </a:r>
            </a:p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       and 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max-width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1023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) 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is-IS" sz="1600" dirty="0">
                  <a:latin typeface="Courier" pitchFamily="2" charset="0"/>
                </a:rPr>
                <a:t>…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  <a:br>
                <a:rPr lang="en-US" sz="1600" dirty="0">
                  <a:latin typeface="Courier" pitchFamily="2" charset="0"/>
                </a:rPr>
              </a:br>
              <a:endParaRPr lang="en-US" sz="1600" dirty="0">
                <a:latin typeface="Courier" pitchFamily="2" charset="0"/>
              </a:endParaRPr>
            </a:p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@media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screen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and 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orientation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landscape</a:t>
              </a:r>
              <a:r>
                <a:rPr lang="en-US" sz="1600" dirty="0">
                  <a:latin typeface="Courier" pitchFamily="2" charset="0"/>
                </a:rPr>
                <a:t>) 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is-IS" sz="1600" dirty="0">
                  <a:latin typeface="Courier" pitchFamily="2" charset="0"/>
                </a:rPr>
                <a:t>…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  <a:p>
              <a:endParaRPr lang="en-US" sz="1600" dirty="0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1C42904D-DEDC-494A-B6BD-32D6343183E2}"/>
              </a:ext>
            </a:extLst>
          </p:cNvPr>
          <p:cNvSpPr/>
          <p:nvPr/>
        </p:nvSpPr>
        <p:spPr>
          <a:xfrm>
            <a:off x="1936865" y="1791452"/>
            <a:ext cx="897775" cy="369332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algn="l"/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01F35C-62D0-2A4A-A012-B3AE0EC9C7DE}"/>
              </a:ext>
            </a:extLst>
          </p:cNvPr>
          <p:cNvSpPr/>
          <p:nvPr/>
        </p:nvSpPr>
        <p:spPr>
          <a:xfrm>
            <a:off x="2508677" y="4538568"/>
            <a:ext cx="41266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solidFill>
                  <a:srgbClr val="03006B"/>
                </a:solidFill>
              </a:rPr>
              <a:t>Media Type</a:t>
            </a:r>
            <a:r>
              <a:rPr lang="en-US" sz="2000" dirty="0">
                <a:solidFill>
                  <a:srgbClr val="03006B"/>
                </a:solidFill>
              </a:rPr>
              <a:t> - screen, print, speech, all</a:t>
            </a:r>
          </a:p>
        </p:txBody>
      </p:sp>
    </p:spTree>
    <p:extLst>
      <p:ext uri="{BB962C8B-B14F-4D97-AF65-F5344CB8AC3E}">
        <p14:creationId xmlns:p14="http://schemas.microsoft.com/office/powerpoint/2010/main" val="8628065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Design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8312001-8CB0-E44E-BDBE-DD6ABDA404B3}"/>
              </a:ext>
            </a:extLst>
          </p:cNvPr>
          <p:cNvSpPr/>
          <p:nvPr/>
        </p:nvSpPr>
        <p:spPr>
          <a:xfrm>
            <a:off x="3302261" y="792896"/>
            <a:ext cx="25394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CSS Media Queries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E82FE0-3B6B-6240-9115-D74215D778D3}"/>
              </a:ext>
            </a:extLst>
          </p:cNvPr>
          <p:cNvSpPr/>
          <p:nvPr/>
        </p:nvSpPr>
        <p:spPr>
          <a:xfrm>
            <a:off x="761806" y="1973822"/>
            <a:ext cx="73808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b="1" dirty="0">
                <a:solidFill>
                  <a:srgbClr val="000080"/>
                </a:solidFill>
              </a:rPr>
              <a:t>meta </a:t>
            </a:r>
            <a:r>
              <a:rPr lang="en-US" b="1" dirty="0">
                <a:solidFill>
                  <a:srgbClr val="0000FF"/>
                </a:solidFill>
              </a:rPr>
              <a:t>name=</a:t>
            </a:r>
            <a:r>
              <a:rPr lang="en-US" b="1" dirty="0">
                <a:solidFill>
                  <a:srgbClr val="008000"/>
                </a:solidFill>
              </a:rPr>
              <a:t>"viewport" </a:t>
            </a:r>
            <a:r>
              <a:rPr lang="en-US" b="1" dirty="0">
                <a:solidFill>
                  <a:srgbClr val="0000FF"/>
                </a:solidFill>
              </a:rPr>
              <a:t>content=</a:t>
            </a:r>
            <a:r>
              <a:rPr lang="en-US" b="1" dirty="0">
                <a:solidFill>
                  <a:srgbClr val="008000"/>
                </a:solidFill>
              </a:rPr>
              <a:t>"width=device-width, initial-scale=1"</a:t>
            </a:r>
            <a:r>
              <a:rPr lang="en-US" dirty="0"/>
              <a:t> /&gt;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B78DACB-3AB8-864B-9D89-8BF9655223A3}"/>
              </a:ext>
            </a:extLst>
          </p:cNvPr>
          <p:cNvGrpSpPr/>
          <p:nvPr/>
        </p:nvGrpSpPr>
        <p:grpSpPr>
          <a:xfrm>
            <a:off x="799541" y="1608095"/>
            <a:ext cx="7592051" cy="2742509"/>
            <a:chOff x="438650" y="1833176"/>
            <a:chExt cx="7592051" cy="274250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430038E-994F-5B45-B556-8178398BAFCB}"/>
                </a:ext>
              </a:extLst>
            </p:cNvPr>
            <p:cNvSpPr/>
            <p:nvPr/>
          </p:nvSpPr>
          <p:spPr>
            <a:xfrm>
              <a:off x="438650" y="1833176"/>
              <a:ext cx="7592051" cy="2672311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865BADC-5089-FB4D-8E2A-B7483D332C24}"/>
                </a:ext>
              </a:extLst>
            </p:cNvPr>
            <p:cNvSpPr/>
            <p:nvPr/>
          </p:nvSpPr>
          <p:spPr>
            <a:xfrm>
              <a:off x="680327" y="2021140"/>
              <a:ext cx="7108698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@media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screen </a:t>
              </a:r>
            </a:p>
            <a:p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   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and 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min-width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500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) </a:t>
              </a:r>
            </a:p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       and 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max-width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1023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) 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is-IS" sz="1600" dirty="0">
                  <a:latin typeface="Courier" pitchFamily="2" charset="0"/>
                </a:rPr>
                <a:t>…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  <a:br>
                <a:rPr lang="en-US" sz="1600" dirty="0">
                  <a:latin typeface="Courier" pitchFamily="2" charset="0"/>
                </a:rPr>
              </a:br>
              <a:endParaRPr lang="en-US" sz="1600" dirty="0">
                <a:latin typeface="Courier" pitchFamily="2" charset="0"/>
              </a:endParaRPr>
            </a:p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@media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screen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and 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orientation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landscape</a:t>
              </a:r>
              <a:r>
                <a:rPr lang="en-US" sz="1600" dirty="0">
                  <a:latin typeface="Courier" pitchFamily="2" charset="0"/>
                </a:rPr>
                <a:t>) 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is-IS" sz="1600" dirty="0">
                  <a:latin typeface="Courier" pitchFamily="2" charset="0"/>
                </a:rPr>
                <a:t>…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  <a:p>
              <a:endParaRPr lang="en-US" sz="1600" dirty="0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1C42904D-DEDC-494A-B6BD-32D6343183E2}"/>
              </a:ext>
            </a:extLst>
          </p:cNvPr>
          <p:cNvSpPr/>
          <p:nvPr/>
        </p:nvSpPr>
        <p:spPr>
          <a:xfrm>
            <a:off x="2404485" y="2008921"/>
            <a:ext cx="2416897" cy="369332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algn="l"/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01F35C-62D0-2A4A-A012-B3AE0EC9C7DE}"/>
              </a:ext>
            </a:extLst>
          </p:cNvPr>
          <p:cNvSpPr/>
          <p:nvPr/>
        </p:nvSpPr>
        <p:spPr>
          <a:xfrm>
            <a:off x="1004166" y="4538568"/>
            <a:ext cx="71828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solidFill>
                  <a:srgbClr val="03006B"/>
                </a:solidFill>
              </a:rPr>
              <a:t>Media Feature</a:t>
            </a:r>
            <a:r>
              <a:rPr lang="en-US" sz="2000" dirty="0">
                <a:solidFill>
                  <a:srgbClr val="03006B"/>
                </a:solidFill>
              </a:rPr>
              <a:t> – width, height, resolution, </a:t>
            </a:r>
            <a:r>
              <a:rPr lang="en-US" dirty="0">
                <a:solidFill>
                  <a:srgbClr val="03006B"/>
                </a:solidFill>
              </a:rPr>
              <a:t>prefers-reduced-motion, …</a:t>
            </a:r>
            <a:endParaRPr lang="en-US" sz="2000" dirty="0">
              <a:solidFill>
                <a:srgbClr val="0300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3849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Design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8312001-8CB0-E44E-BDBE-DD6ABDA404B3}"/>
              </a:ext>
            </a:extLst>
          </p:cNvPr>
          <p:cNvSpPr/>
          <p:nvPr/>
        </p:nvSpPr>
        <p:spPr>
          <a:xfrm>
            <a:off x="3528285" y="792896"/>
            <a:ext cx="20874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Media in HTML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52C8BC2-19F7-AA4B-949B-ACC7FC22DBCF}"/>
              </a:ext>
            </a:extLst>
          </p:cNvPr>
          <p:cNvGrpSpPr/>
          <p:nvPr/>
        </p:nvGrpSpPr>
        <p:grpSpPr>
          <a:xfrm>
            <a:off x="798456" y="1845183"/>
            <a:ext cx="7592051" cy="2672311"/>
            <a:chOff x="798456" y="1845183"/>
            <a:chExt cx="7592051" cy="267231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F8809EC-4260-3E4F-AFA1-ED63D024131E}"/>
                </a:ext>
              </a:extLst>
            </p:cNvPr>
            <p:cNvSpPr/>
            <p:nvPr/>
          </p:nvSpPr>
          <p:spPr>
            <a:xfrm>
              <a:off x="798456" y="1845183"/>
              <a:ext cx="7592051" cy="2672311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865BADC-5089-FB4D-8E2A-B7483D332C24}"/>
                </a:ext>
              </a:extLst>
            </p:cNvPr>
            <p:cNvSpPr/>
            <p:nvPr/>
          </p:nvSpPr>
          <p:spPr>
            <a:xfrm>
              <a:off x="973021" y="2068741"/>
              <a:ext cx="7380836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latin typeface="Courier" pitchFamily="2" charset="0"/>
                </a:rPr>
                <a:t>&lt;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link </a:t>
              </a:r>
              <a:r>
                <a:rPr lang="en-US" sz="1600" b="1" dirty="0" err="1">
                  <a:solidFill>
                    <a:srgbClr val="0000FF"/>
                  </a:solidFill>
                  <a:latin typeface="Courier" pitchFamily="2" charset="0"/>
                </a:rPr>
                <a:t>href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=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"</a:t>
              </a:r>
              <a:r>
                <a:rPr lang="en-US" sz="1600" b="1" dirty="0" err="1">
                  <a:solidFill>
                    <a:srgbClr val="008000"/>
                  </a:solidFill>
                  <a:latin typeface="Courier" pitchFamily="2" charset="0"/>
                </a:rPr>
                <a:t>phone.css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"</a:t>
              </a:r>
            </a:p>
            <a:p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  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media=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"only screen and (max-width: 499px)"</a:t>
              </a:r>
              <a:r>
                <a:rPr lang="en-US" sz="1600" dirty="0">
                  <a:latin typeface="Courier" pitchFamily="2" charset="0"/>
                </a:rPr>
                <a:t>&gt;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&lt;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link </a:t>
              </a:r>
              <a:r>
                <a:rPr lang="en-US" sz="1600" b="1" dirty="0" err="1">
                  <a:solidFill>
                    <a:srgbClr val="0000FF"/>
                  </a:solidFill>
                  <a:latin typeface="Courier" pitchFamily="2" charset="0"/>
                </a:rPr>
                <a:t>href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=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"</a:t>
              </a:r>
              <a:r>
                <a:rPr lang="en-US" sz="1600" b="1" dirty="0" err="1">
                  <a:solidFill>
                    <a:srgbClr val="008000"/>
                  </a:solidFill>
                  <a:latin typeface="Courier" pitchFamily="2" charset="0"/>
                </a:rPr>
                <a:t>tablet.css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"</a:t>
              </a:r>
            </a:p>
            <a:p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  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media=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"only screen </a:t>
              </a:r>
            </a:p>
            <a:p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             and (min-width: 500px) </a:t>
              </a:r>
            </a:p>
            <a:p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             and (max-width: 1023px)"</a:t>
              </a:r>
              <a:r>
                <a:rPr lang="en-US" sz="1600" dirty="0">
                  <a:latin typeface="Courier" pitchFamily="2" charset="0"/>
                </a:rPr>
                <a:t>&gt;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&lt;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link </a:t>
              </a:r>
              <a:r>
                <a:rPr lang="en-US" sz="1600" b="1" dirty="0" err="1">
                  <a:solidFill>
                    <a:srgbClr val="0000FF"/>
                  </a:solidFill>
                  <a:latin typeface="Courier" pitchFamily="2" charset="0"/>
                </a:rPr>
                <a:t>href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=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"</a:t>
              </a:r>
              <a:r>
                <a:rPr lang="en-US" sz="1600" b="1" dirty="0" err="1">
                  <a:solidFill>
                    <a:srgbClr val="008000"/>
                  </a:solidFill>
                  <a:latin typeface="Courier" pitchFamily="2" charset="0"/>
                </a:rPr>
                <a:t>desktop.css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" </a:t>
              </a:r>
            </a:p>
            <a:p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  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media=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"only screen and (min-width: 1024px)"</a:t>
              </a:r>
              <a:r>
                <a:rPr lang="en-US" sz="1600" dirty="0">
                  <a:latin typeface="Courier" pitchFamily="2" charset="0"/>
                </a:rPr>
                <a:t>&gt;</a:t>
              </a:r>
            </a:p>
            <a:p>
              <a:endParaRPr lang="en-US" sz="1600" dirty="0">
                <a:latin typeface="Courie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37005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Design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1" name="Picture 10" descr="grid.png">
            <a:extLst>
              <a:ext uri="{FF2B5EF4-FFF2-40B4-BE49-F238E27FC236}">
                <a16:creationId xmlns:a16="http://schemas.microsoft.com/office/drawing/2014/main" id="{566A9A21-1FA7-8B43-8FE3-28E1C10587B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285" y="2233935"/>
            <a:ext cx="8495597" cy="218782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EFC2E95-41F5-A842-BD70-6E83B49B63B0}"/>
              </a:ext>
            </a:extLst>
          </p:cNvPr>
          <p:cNvSpPr txBox="1"/>
          <p:nvPr/>
        </p:nvSpPr>
        <p:spPr>
          <a:xfrm>
            <a:off x="607349" y="1325575"/>
            <a:ext cx="7921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3006B"/>
                </a:solidFill>
              </a:rPr>
              <a:t>divides page into columns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747331-5A55-8945-BC7B-3F6EFCD0A0CB}"/>
              </a:ext>
            </a:extLst>
          </p:cNvPr>
          <p:cNvSpPr/>
          <p:nvPr/>
        </p:nvSpPr>
        <p:spPr>
          <a:xfrm>
            <a:off x="3869660" y="792896"/>
            <a:ext cx="14046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Grid View</a:t>
            </a:r>
          </a:p>
        </p:txBody>
      </p:sp>
    </p:spTree>
    <p:extLst>
      <p:ext uri="{BB962C8B-B14F-4D97-AF65-F5344CB8AC3E}">
        <p14:creationId xmlns:p14="http://schemas.microsoft.com/office/powerpoint/2010/main" val="50783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Design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56747331-5A55-8945-BC7B-3F6EFCD0A0CB}"/>
              </a:ext>
            </a:extLst>
          </p:cNvPr>
          <p:cNvSpPr/>
          <p:nvPr/>
        </p:nvSpPr>
        <p:spPr>
          <a:xfrm>
            <a:off x="3869660" y="792896"/>
            <a:ext cx="14046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Grid View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75B894-1BCC-9D4D-BD96-61A14CE9399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7280" y="1354886"/>
            <a:ext cx="6535560" cy="367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1393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Design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56747331-5A55-8945-BC7B-3F6EFCD0A0CB}"/>
              </a:ext>
            </a:extLst>
          </p:cNvPr>
          <p:cNvSpPr/>
          <p:nvPr/>
        </p:nvSpPr>
        <p:spPr>
          <a:xfrm>
            <a:off x="2986634" y="792896"/>
            <a:ext cx="31707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3006B"/>
                </a:solidFill>
              </a:rPr>
              <a:t>Optimize for mobile use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B7B6A2A-5869-F044-8C2E-5ACE7A40A968}"/>
              </a:ext>
            </a:extLst>
          </p:cNvPr>
          <p:cNvSpPr/>
          <p:nvPr/>
        </p:nvSpPr>
        <p:spPr>
          <a:xfrm>
            <a:off x="3009809" y="2371695"/>
            <a:ext cx="3124381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03006B"/>
                </a:solidFill>
              </a:rPr>
              <a:t>Select appropriate keyboard</a:t>
            </a:r>
          </a:p>
          <a:p>
            <a:pPr algn="ctr"/>
            <a:r>
              <a:rPr lang="en-US" dirty="0">
                <a:solidFill>
                  <a:srgbClr val="03006B"/>
                </a:solidFill>
              </a:rPr>
              <a:t>see slides class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3488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49F1FE-EDED-2849-8F71-CB4081D11678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10" name="Picture 9" descr="responsive-wit.png">
              <a:extLst>
                <a:ext uri="{FF2B5EF4-FFF2-40B4-BE49-F238E27FC236}">
                  <a16:creationId xmlns:a16="http://schemas.microsoft.com/office/drawing/2014/main" id="{FC9AC00B-E856-2C4F-BC59-FF77A27EB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41909" y="111902"/>
              <a:ext cx="619143" cy="495193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A61CF8E-C97E-654F-A3D7-CF4DC4367BEA}"/>
                </a:ext>
              </a:extLst>
            </p:cNvPr>
            <p:cNvGrpSpPr/>
            <p:nvPr/>
          </p:nvGrpSpPr>
          <p:grpSpPr>
            <a:xfrm>
              <a:off x="311085" y="54249"/>
              <a:ext cx="8568964" cy="638322"/>
              <a:chOff x="311085" y="54249"/>
              <a:chExt cx="8568964" cy="638322"/>
            </a:xfrm>
          </p:grpSpPr>
          <p:sp>
            <p:nvSpPr>
              <p:cNvPr id="5" name="Title 1">
                <a:extLst>
                  <a:ext uri="{FF2B5EF4-FFF2-40B4-BE49-F238E27FC236}">
                    <a16:creationId xmlns:a16="http://schemas.microsoft.com/office/drawing/2014/main" id="{2C26CA80-7BFC-D44E-B529-1F9829AE4D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2716" y="54249"/>
                <a:ext cx="8229600" cy="63832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3006B"/>
                    </a:solidFill>
                    <a:effectLst/>
                    <a:uLnTx/>
                    <a:uFillTx/>
                    <a:latin typeface="Calibri"/>
                    <a:ea typeface="+mj-ea"/>
                    <a:cs typeface="+mj-cs"/>
                  </a:rPr>
                  <a:t>Responsive Design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78C5C6-4400-1048-9B1A-4D402698C4C7}"/>
                  </a:ext>
                </a:extLst>
              </p:cNvPr>
              <p:cNvCxnSpPr/>
              <p:nvPr/>
            </p:nvCxnSpPr>
            <p:spPr>
              <a:xfrm>
                <a:off x="311085" y="567815"/>
                <a:ext cx="8568964" cy="0"/>
              </a:xfrm>
              <a:prstGeom prst="line">
                <a:avLst/>
              </a:prstGeom>
              <a:ln w="12700">
                <a:solidFill>
                  <a:srgbClr val="03006B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56747331-5A55-8945-BC7B-3F6EFCD0A0CB}"/>
              </a:ext>
            </a:extLst>
          </p:cNvPr>
          <p:cNvSpPr/>
          <p:nvPr/>
        </p:nvSpPr>
        <p:spPr>
          <a:xfrm>
            <a:off x="1104672" y="2571750"/>
            <a:ext cx="69656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https://www.w3schools.com/</a:t>
            </a:r>
            <a:r>
              <a:rPr lang="en-US" dirty="0" err="1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css</a:t>
            </a:r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dirty="0" err="1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tryit.asp?filename</a:t>
            </a:r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</a:t>
            </a:r>
            <a:r>
              <a:rPr lang="en-US" dirty="0" err="1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tryresponsive_col</a:t>
            </a:r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-s</a:t>
            </a:r>
            <a:endParaRPr lang="en-US" dirty="0">
              <a:solidFill>
                <a:srgbClr val="0300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9357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C26CA80-7BFC-D44E-B529-1F9829AE4D9D}"/>
              </a:ext>
            </a:extLst>
          </p:cNvPr>
          <p:cNvSpPr txBox="1">
            <a:spLocks/>
          </p:cNvSpPr>
          <p:nvPr/>
        </p:nvSpPr>
        <p:spPr>
          <a:xfrm>
            <a:off x="472716" y="54249"/>
            <a:ext cx="8229600" cy="6383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800" dirty="0">
              <a:solidFill>
                <a:srgbClr val="03006B"/>
              </a:solidFill>
            </a:endParaRPr>
          </a:p>
        </p:txBody>
      </p:sp>
      <p:sp>
        <p:nvSpPr>
          <p:cNvPr id="21" name="Title 2">
            <a:extLst>
              <a:ext uri="{FF2B5EF4-FFF2-40B4-BE49-F238E27FC236}">
                <a16:creationId xmlns:a16="http://schemas.microsoft.com/office/drawing/2014/main" id="{3DCE2A07-919C-B244-B5A9-D0780C36DBCB}"/>
              </a:ext>
            </a:extLst>
          </p:cNvPr>
          <p:cNvSpPr txBox="1">
            <a:spLocks/>
          </p:cNvSpPr>
          <p:nvPr/>
        </p:nvSpPr>
        <p:spPr>
          <a:xfrm>
            <a:off x="186766" y="1448146"/>
            <a:ext cx="8768693" cy="7648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spc="50" dirty="0">
                <a:ln w="15875" cmpd="sng">
                  <a:noFill/>
                  <a:prstDash val="solid"/>
                </a:ln>
                <a:solidFill>
                  <a:srgbClr val="03006B"/>
                </a:solidFill>
              </a:rPr>
              <a:t>Questions 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E963171-8E2C-8E4C-AF98-2CF086E35B36}"/>
              </a:ext>
            </a:extLst>
          </p:cNvPr>
          <p:cNvGrpSpPr/>
          <p:nvPr/>
        </p:nvGrpSpPr>
        <p:grpSpPr>
          <a:xfrm>
            <a:off x="311085" y="106078"/>
            <a:ext cx="8568964" cy="461737"/>
            <a:chOff x="311085" y="106078"/>
            <a:chExt cx="8568964" cy="46173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978C5C6-4400-1048-9B1A-4D402698C4C7}"/>
                </a:ext>
              </a:extLst>
            </p:cNvPr>
            <p:cNvCxnSpPr/>
            <p:nvPr/>
          </p:nvCxnSpPr>
          <p:spPr>
            <a:xfrm>
              <a:off x="311085" y="567815"/>
              <a:ext cx="8568964" cy="0"/>
            </a:xfrm>
            <a:prstGeom prst="line">
              <a:avLst/>
            </a:prstGeom>
            <a:ln w="12700">
              <a:solidFill>
                <a:srgbClr val="03006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7" descr="css3.png">
              <a:extLst>
                <a:ext uri="{FF2B5EF4-FFF2-40B4-BE49-F238E27FC236}">
                  <a16:creationId xmlns:a16="http://schemas.microsoft.com/office/drawing/2014/main" id="{1A09BCFB-5DDC-DD45-A3BF-B116CAA0CF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143849" y="106078"/>
              <a:ext cx="444500" cy="438170"/>
            </a:xfrm>
            <a:prstGeom prst="rect">
              <a:avLst/>
            </a:prstGeom>
            <a:ln>
              <a:noFill/>
            </a:ln>
            <a:effectLst>
              <a:outerShdw blurRad="12700" dist="38100" dir="2700000" algn="tl" rotWithShape="0">
                <a:schemeClr val="bg1">
                  <a:alpha val="40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623359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A61CF8E-C97E-654F-A3D7-CF4DC4367BEA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2C26CA80-7BFC-D44E-B529-1F9829AE4D9D}"/>
                </a:ext>
              </a:extLst>
            </p:cNvPr>
            <p:cNvSpPr txBox="1">
              <a:spLocks/>
            </p:cNvSpPr>
            <p:nvPr/>
          </p:nvSpPr>
          <p:spPr>
            <a:xfrm>
              <a:off x="472716" y="54249"/>
              <a:ext cx="8229600" cy="63832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lvl="0" algn="l"/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</a:rPr>
                <a:t>Assignment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978C5C6-4400-1048-9B1A-4D402698C4C7}"/>
                </a:ext>
              </a:extLst>
            </p:cNvPr>
            <p:cNvCxnSpPr/>
            <p:nvPr/>
          </p:nvCxnSpPr>
          <p:spPr>
            <a:xfrm>
              <a:off x="311085" y="567815"/>
              <a:ext cx="8568964" cy="0"/>
            </a:xfrm>
            <a:prstGeom prst="line">
              <a:avLst/>
            </a:prstGeom>
            <a:ln w="12700">
              <a:solidFill>
                <a:srgbClr val="03006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CD8F63D-D154-2C4E-A993-9487DCB4683E}"/>
              </a:ext>
            </a:extLst>
          </p:cNvPr>
          <p:cNvSpPr txBox="1"/>
          <p:nvPr/>
        </p:nvSpPr>
        <p:spPr>
          <a:xfrm>
            <a:off x="2002132" y="1140589"/>
            <a:ext cx="518686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3006B"/>
                </a:solidFill>
              </a:rPr>
              <a:t>Create a responsive contact form with fields for: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3006B"/>
                </a:solidFill>
              </a:rPr>
              <a:t>name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3006B"/>
                </a:solidFill>
              </a:rPr>
              <a:t>date of birth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3006B"/>
                </a:solidFill>
              </a:rPr>
              <a:t>gender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3006B"/>
                </a:solidFill>
              </a:rPr>
              <a:t>phone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3006B"/>
                </a:solidFill>
              </a:rPr>
              <a:t>email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3006B"/>
                </a:solidFill>
              </a:rPr>
              <a:t>…</a:t>
            </a:r>
          </a:p>
          <a:p>
            <a:endParaRPr lang="en-US" sz="2000" dirty="0">
              <a:solidFill>
                <a:srgbClr val="03006B"/>
              </a:solidFill>
            </a:endParaRPr>
          </a:p>
          <a:p>
            <a:r>
              <a:rPr lang="en-US" sz="2000" dirty="0">
                <a:solidFill>
                  <a:srgbClr val="03006B"/>
                </a:solidFill>
              </a:rPr>
              <a:t>Give the form some nice BEM styling</a:t>
            </a:r>
          </a:p>
        </p:txBody>
      </p:sp>
    </p:spTree>
    <p:extLst>
      <p:ext uri="{BB962C8B-B14F-4D97-AF65-F5344CB8AC3E}">
        <p14:creationId xmlns:p14="http://schemas.microsoft.com/office/powerpoint/2010/main" val="2612699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A61CF8E-C97E-654F-A3D7-CF4DC4367BEA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43" name="Picture 42" descr="css3.png">
              <a:extLst>
                <a:ext uri="{FF2B5EF4-FFF2-40B4-BE49-F238E27FC236}">
                  <a16:creationId xmlns:a16="http://schemas.microsoft.com/office/drawing/2014/main" id="{EFC1B07C-C967-EF47-B639-B98FC9797A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143849" y="106078"/>
              <a:ext cx="444500" cy="438170"/>
            </a:xfrm>
            <a:prstGeom prst="rect">
              <a:avLst/>
            </a:prstGeom>
            <a:ln>
              <a:noFill/>
            </a:ln>
            <a:effectLst>
              <a:outerShdw blurRad="12700" dist="38100" dir="2700000" algn="tl" rotWithShape="0">
                <a:schemeClr val="bg1">
                  <a:alpha val="40000"/>
                </a:schemeClr>
              </a:outerShdw>
            </a:effectLst>
          </p:spPr>
        </p:pic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2C26CA80-7BFC-D44E-B529-1F9829AE4D9D}"/>
                </a:ext>
              </a:extLst>
            </p:cNvPr>
            <p:cNvSpPr txBox="1">
              <a:spLocks/>
            </p:cNvSpPr>
            <p:nvPr/>
          </p:nvSpPr>
          <p:spPr>
            <a:xfrm>
              <a:off x="472716" y="54249"/>
              <a:ext cx="8229600" cy="63832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lvl="0" algn="l"/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CSS </a:t>
              </a:r>
              <a:r>
                <a:rPr lang="en-US" sz="2800" dirty="0">
                  <a:solidFill>
                    <a:srgbClr val="03006B"/>
                  </a:solidFill>
                </a:rPr>
                <a:t>transition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3006B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978C5C6-4400-1048-9B1A-4D402698C4C7}"/>
                </a:ext>
              </a:extLst>
            </p:cNvPr>
            <p:cNvCxnSpPr/>
            <p:nvPr/>
          </p:nvCxnSpPr>
          <p:spPr>
            <a:xfrm>
              <a:off x="311085" y="567815"/>
              <a:ext cx="8568964" cy="0"/>
            </a:xfrm>
            <a:prstGeom prst="line">
              <a:avLst/>
            </a:prstGeom>
            <a:ln w="12700">
              <a:solidFill>
                <a:srgbClr val="03006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0828AAC-FFA2-C043-B747-773C97419515}"/>
              </a:ext>
            </a:extLst>
          </p:cNvPr>
          <p:cNvSpPr txBox="1"/>
          <p:nvPr/>
        </p:nvSpPr>
        <p:spPr>
          <a:xfrm>
            <a:off x="2375921" y="4539134"/>
            <a:ext cx="443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https://codepen.io/wvegteren/pen/pozYbGK</a:t>
            </a:r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F426F1-14A3-DF4F-A080-F6B6C954DF1B}"/>
              </a:ext>
            </a:extLst>
          </p:cNvPr>
          <p:cNvSpPr/>
          <p:nvPr/>
        </p:nvSpPr>
        <p:spPr>
          <a:xfrm>
            <a:off x="1051001" y="1226946"/>
            <a:ext cx="6920549" cy="27778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solidFill>
                  <a:srgbClr val="03006B"/>
                </a:solidFill>
              </a:rPr>
              <a:t>transition-timing-function:</a:t>
            </a:r>
            <a:br>
              <a:rPr lang="en-US" u="sng" dirty="0">
                <a:solidFill>
                  <a:srgbClr val="03006B"/>
                </a:solidFill>
              </a:rPr>
            </a:br>
            <a:endParaRPr lang="en-US" u="sng" dirty="0">
              <a:solidFill>
                <a:srgbClr val="03006B"/>
              </a:solidFill>
            </a:endParaRPr>
          </a:p>
          <a:p>
            <a:pPr>
              <a:lnSpc>
                <a:spcPct val="130000"/>
              </a:lnSpc>
              <a:tabLst>
                <a:tab pos="2511425" algn="l"/>
              </a:tabLst>
            </a:pPr>
            <a:r>
              <a:rPr lang="en-US" dirty="0">
                <a:solidFill>
                  <a:srgbClr val="03006B"/>
                </a:solidFill>
              </a:rPr>
              <a:t>    </a:t>
            </a:r>
            <a:r>
              <a:rPr lang="en-US" b="1" dirty="0">
                <a:solidFill>
                  <a:srgbClr val="03006B"/>
                </a:solidFill>
              </a:rPr>
              <a:t>ease	</a:t>
            </a:r>
            <a:r>
              <a:rPr lang="en-US" dirty="0">
                <a:solidFill>
                  <a:srgbClr val="03006B"/>
                </a:solidFill>
              </a:rPr>
              <a:t>- low start, then fast and end slowly (default)</a:t>
            </a:r>
          </a:p>
          <a:p>
            <a:pPr>
              <a:lnSpc>
                <a:spcPct val="130000"/>
              </a:lnSpc>
              <a:tabLst>
                <a:tab pos="2511425" algn="l"/>
              </a:tabLst>
            </a:pPr>
            <a:r>
              <a:rPr lang="en-US" dirty="0">
                <a:solidFill>
                  <a:srgbClr val="03006B"/>
                </a:solidFill>
              </a:rPr>
              <a:t>    </a:t>
            </a:r>
            <a:r>
              <a:rPr lang="en-US" b="1" dirty="0">
                <a:solidFill>
                  <a:srgbClr val="03006B"/>
                </a:solidFill>
              </a:rPr>
              <a:t>linear</a:t>
            </a:r>
            <a:r>
              <a:rPr lang="en-US" dirty="0">
                <a:solidFill>
                  <a:srgbClr val="03006B"/>
                </a:solidFill>
              </a:rPr>
              <a:t> 	- same speed from start to end</a:t>
            </a:r>
          </a:p>
          <a:p>
            <a:pPr>
              <a:lnSpc>
                <a:spcPct val="130000"/>
              </a:lnSpc>
              <a:tabLst>
                <a:tab pos="2511425" algn="l"/>
              </a:tabLst>
            </a:pPr>
            <a:r>
              <a:rPr lang="en-US" dirty="0">
                <a:solidFill>
                  <a:srgbClr val="03006B"/>
                </a:solidFill>
              </a:rPr>
              <a:t>    </a:t>
            </a:r>
            <a:r>
              <a:rPr lang="en-US" b="1" dirty="0">
                <a:solidFill>
                  <a:srgbClr val="03006B"/>
                </a:solidFill>
              </a:rPr>
              <a:t>ease-in 	</a:t>
            </a:r>
            <a:r>
              <a:rPr lang="en-US" dirty="0">
                <a:solidFill>
                  <a:srgbClr val="03006B"/>
                </a:solidFill>
              </a:rPr>
              <a:t>- slow start</a:t>
            </a:r>
          </a:p>
          <a:p>
            <a:pPr>
              <a:lnSpc>
                <a:spcPct val="130000"/>
              </a:lnSpc>
              <a:tabLst>
                <a:tab pos="2511425" algn="l"/>
              </a:tabLst>
            </a:pPr>
            <a:r>
              <a:rPr lang="en-US" dirty="0">
                <a:solidFill>
                  <a:srgbClr val="03006B"/>
                </a:solidFill>
              </a:rPr>
              <a:t>    </a:t>
            </a:r>
            <a:r>
              <a:rPr lang="en-US" b="1" dirty="0">
                <a:solidFill>
                  <a:srgbClr val="03006B"/>
                </a:solidFill>
              </a:rPr>
              <a:t>ease-out 	</a:t>
            </a:r>
            <a:r>
              <a:rPr lang="en-US" dirty="0">
                <a:solidFill>
                  <a:srgbClr val="03006B"/>
                </a:solidFill>
              </a:rPr>
              <a:t>- slow end</a:t>
            </a:r>
          </a:p>
          <a:p>
            <a:pPr>
              <a:lnSpc>
                <a:spcPct val="130000"/>
              </a:lnSpc>
              <a:tabLst>
                <a:tab pos="2511425" algn="l"/>
              </a:tabLst>
            </a:pPr>
            <a:r>
              <a:rPr lang="en-US" dirty="0">
                <a:solidFill>
                  <a:srgbClr val="03006B"/>
                </a:solidFill>
              </a:rPr>
              <a:t>    </a:t>
            </a:r>
            <a:r>
              <a:rPr lang="en-US" b="1" dirty="0">
                <a:solidFill>
                  <a:srgbClr val="03006B"/>
                </a:solidFill>
              </a:rPr>
              <a:t>ease-in-out 	</a:t>
            </a:r>
            <a:r>
              <a:rPr lang="en-US" dirty="0">
                <a:solidFill>
                  <a:srgbClr val="03006B"/>
                </a:solidFill>
              </a:rPr>
              <a:t>- slow start and end</a:t>
            </a:r>
          </a:p>
          <a:p>
            <a:pPr>
              <a:lnSpc>
                <a:spcPct val="130000"/>
              </a:lnSpc>
              <a:tabLst>
                <a:tab pos="2511425" algn="l"/>
              </a:tabLst>
            </a:pPr>
            <a:r>
              <a:rPr lang="en-US" dirty="0">
                <a:solidFill>
                  <a:srgbClr val="03006B"/>
                </a:solidFill>
              </a:rPr>
              <a:t>    </a:t>
            </a:r>
            <a:r>
              <a:rPr lang="en-US" b="1" dirty="0">
                <a:solidFill>
                  <a:srgbClr val="03006B"/>
                </a:solidFill>
              </a:rPr>
              <a:t>cubic-</a:t>
            </a:r>
            <a:r>
              <a:rPr lang="en-US" b="1" dirty="0" err="1">
                <a:solidFill>
                  <a:srgbClr val="03006B"/>
                </a:solidFill>
              </a:rPr>
              <a:t>bezier</a:t>
            </a:r>
            <a:r>
              <a:rPr lang="en-US" b="1" dirty="0">
                <a:solidFill>
                  <a:srgbClr val="03006B"/>
                </a:solidFill>
              </a:rPr>
              <a:t>(</a:t>
            </a:r>
            <a:r>
              <a:rPr lang="en-US" b="1" dirty="0" err="1">
                <a:solidFill>
                  <a:srgbClr val="03006B"/>
                </a:solidFill>
              </a:rPr>
              <a:t>n,n,n,n</a:t>
            </a:r>
            <a:r>
              <a:rPr lang="en-US" b="1" dirty="0">
                <a:solidFill>
                  <a:srgbClr val="03006B"/>
                </a:solidFill>
              </a:rPr>
              <a:t>) 	</a:t>
            </a:r>
            <a:r>
              <a:rPr lang="en-US" dirty="0">
                <a:solidFill>
                  <a:srgbClr val="03006B"/>
                </a:solidFill>
              </a:rPr>
              <a:t>- define your own values</a:t>
            </a:r>
          </a:p>
        </p:txBody>
      </p:sp>
    </p:spTree>
    <p:extLst>
      <p:ext uri="{BB962C8B-B14F-4D97-AF65-F5344CB8AC3E}">
        <p14:creationId xmlns:p14="http://schemas.microsoft.com/office/powerpoint/2010/main" val="397322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A61CF8E-C97E-654F-A3D7-CF4DC4367BEA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43" name="Picture 42" descr="css3.png">
              <a:extLst>
                <a:ext uri="{FF2B5EF4-FFF2-40B4-BE49-F238E27FC236}">
                  <a16:creationId xmlns:a16="http://schemas.microsoft.com/office/drawing/2014/main" id="{EFC1B07C-C967-EF47-B639-B98FC9797A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143849" y="106078"/>
              <a:ext cx="444500" cy="438170"/>
            </a:xfrm>
            <a:prstGeom prst="rect">
              <a:avLst/>
            </a:prstGeom>
            <a:ln>
              <a:noFill/>
            </a:ln>
            <a:effectLst>
              <a:outerShdw blurRad="12700" dist="38100" dir="2700000" algn="tl" rotWithShape="0">
                <a:schemeClr val="bg1">
                  <a:alpha val="40000"/>
                </a:schemeClr>
              </a:outerShdw>
            </a:effectLst>
          </p:spPr>
        </p:pic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2C26CA80-7BFC-D44E-B529-1F9829AE4D9D}"/>
                </a:ext>
              </a:extLst>
            </p:cNvPr>
            <p:cNvSpPr txBox="1">
              <a:spLocks/>
            </p:cNvSpPr>
            <p:nvPr/>
          </p:nvSpPr>
          <p:spPr>
            <a:xfrm>
              <a:off x="472716" y="54249"/>
              <a:ext cx="8229600" cy="63832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lvl="0" algn="l"/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CSS </a:t>
              </a:r>
              <a:r>
                <a:rPr lang="en-US" sz="2800" dirty="0">
                  <a:solidFill>
                    <a:srgbClr val="03006B"/>
                  </a:solidFill>
                </a:rPr>
                <a:t>transform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3006B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978C5C6-4400-1048-9B1A-4D402698C4C7}"/>
                </a:ext>
              </a:extLst>
            </p:cNvPr>
            <p:cNvCxnSpPr/>
            <p:nvPr/>
          </p:nvCxnSpPr>
          <p:spPr>
            <a:xfrm>
              <a:off x="311085" y="567815"/>
              <a:ext cx="8568964" cy="0"/>
            </a:xfrm>
            <a:prstGeom prst="line">
              <a:avLst/>
            </a:prstGeom>
            <a:ln w="12700">
              <a:solidFill>
                <a:srgbClr val="03006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0828AAC-FFA2-C043-B747-773C97419515}"/>
              </a:ext>
            </a:extLst>
          </p:cNvPr>
          <p:cNvSpPr txBox="1"/>
          <p:nvPr/>
        </p:nvSpPr>
        <p:spPr>
          <a:xfrm>
            <a:off x="2375921" y="4539134"/>
            <a:ext cx="443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3006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https://codepen.io/wvegteren/pen/oNvVzbx</a:t>
            </a:r>
            <a:endParaRPr lang="en-US" dirty="0">
              <a:solidFill>
                <a:srgbClr val="03006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D8F63D-D154-2C4E-A993-9487DCB4683E}"/>
              </a:ext>
            </a:extLst>
          </p:cNvPr>
          <p:cNvSpPr txBox="1"/>
          <p:nvPr/>
        </p:nvSpPr>
        <p:spPr>
          <a:xfrm>
            <a:off x="1269294" y="1000025"/>
            <a:ext cx="657090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3006B"/>
                </a:solidFill>
              </a:rPr>
              <a:t>Applies a 2D or 3D transformation to an element. </a:t>
            </a:r>
          </a:p>
          <a:p>
            <a:endParaRPr lang="en-US" sz="2000" dirty="0">
              <a:solidFill>
                <a:srgbClr val="03006B"/>
              </a:solidFill>
            </a:endParaRPr>
          </a:p>
          <a:p>
            <a:r>
              <a:rPr lang="en-US" sz="2000" dirty="0">
                <a:solidFill>
                  <a:srgbClr val="03006B"/>
                </a:solidFill>
              </a:rPr>
              <a:t>This allows you to rotate, scale, move, skew, …, elements.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C723F67-8C48-B249-8D17-B42ADECC4B54}"/>
              </a:ext>
            </a:extLst>
          </p:cNvPr>
          <p:cNvGrpSpPr/>
          <p:nvPr/>
        </p:nvGrpSpPr>
        <p:grpSpPr>
          <a:xfrm>
            <a:off x="2478473" y="2472224"/>
            <a:ext cx="4756344" cy="1364476"/>
            <a:chOff x="387875" y="3444542"/>
            <a:chExt cx="4756344" cy="136447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872E95-FF3C-D64B-90C5-3B87AB3E3E87}"/>
                </a:ext>
              </a:extLst>
            </p:cNvPr>
            <p:cNvSpPr/>
            <p:nvPr/>
          </p:nvSpPr>
          <p:spPr>
            <a:xfrm>
              <a:off x="387875" y="3444542"/>
              <a:ext cx="4211481" cy="136447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9E14545-771D-224B-86F2-947705AF4879}"/>
                </a:ext>
              </a:extLst>
            </p:cNvPr>
            <p:cNvSpPr/>
            <p:nvPr/>
          </p:nvSpPr>
          <p:spPr>
            <a:xfrm>
              <a:off x="572219" y="3711282"/>
              <a:ext cx="4572000" cy="83099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selector</a:t>
              </a:r>
              <a:r>
                <a:rPr lang="en-US" sz="1600" dirty="0">
                  <a:latin typeface="Courier" pitchFamily="2" charset="0"/>
                </a:rPr>
                <a:t>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" pitchFamily="2" charset="0"/>
                  <a:ea typeface="+mn-ea"/>
                  <a:cs typeface="+mn-cs"/>
                </a:rPr>
                <a:t>{</a:t>
              </a:r>
              <a:b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" pitchFamily="2" charset="0"/>
                  <a:ea typeface="+mn-ea"/>
                  <a:cs typeface="+mn-cs"/>
                </a:rPr>
              </a:b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transform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rotate</a:t>
              </a:r>
              <a:r>
                <a:rPr lang="en-US" sz="1600" dirty="0">
                  <a:latin typeface="Courier" pitchFamily="2" charset="0"/>
                </a:rPr>
                <a:t>(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20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deg</a:t>
              </a:r>
              <a:r>
                <a:rPr lang="en-US" sz="1600" dirty="0">
                  <a:latin typeface="Courier" pitchFamily="2" charset="0"/>
                </a:rPr>
                <a:t>);</a:t>
              </a:r>
            </a:p>
            <a:p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urier" pitchFamily="2" charset="0"/>
                  <a:ea typeface="+mn-ea"/>
                  <a:cs typeface="+mn-cs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2883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A61CF8E-C97E-654F-A3D7-CF4DC4367BEA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43" name="Picture 42" descr="css3.png">
              <a:extLst>
                <a:ext uri="{FF2B5EF4-FFF2-40B4-BE49-F238E27FC236}">
                  <a16:creationId xmlns:a16="http://schemas.microsoft.com/office/drawing/2014/main" id="{EFC1B07C-C967-EF47-B639-B98FC9797A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143849" y="106078"/>
              <a:ext cx="444500" cy="438170"/>
            </a:xfrm>
            <a:prstGeom prst="rect">
              <a:avLst/>
            </a:prstGeom>
            <a:ln>
              <a:noFill/>
            </a:ln>
            <a:effectLst>
              <a:outerShdw blurRad="12700" dist="38100" dir="2700000" algn="tl" rotWithShape="0">
                <a:schemeClr val="bg1">
                  <a:alpha val="40000"/>
                </a:schemeClr>
              </a:outerShdw>
            </a:effectLst>
          </p:spPr>
        </p:pic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2C26CA80-7BFC-D44E-B529-1F9829AE4D9D}"/>
                </a:ext>
              </a:extLst>
            </p:cNvPr>
            <p:cNvSpPr txBox="1">
              <a:spLocks/>
            </p:cNvSpPr>
            <p:nvPr/>
          </p:nvSpPr>
          <p:spPr>
            <a:xfrm>
              <a:off x="472716" y="54249"/>
              <a:ext cx="8229600" cy="63832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lvl="0" algn="l"/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CSS </a:t>
              </a:r>
              <a:r>
                <a:rPr lang="en-US" sz="2800" dirty="0">
                  <a:solidFill>
                    <a:srgbClr val="03006B"/>
                  </a:solidFill>
                </a:rPr>
                <a:t>animation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3006B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978C5C6-4400-1048-9B1A-4D402698C4C7}"/>
                </a:ext>
              </a:extLst>
            </p:cNvPr>
            <p:cNvCxnSpPr/>
            <p:nvPr/>
          </p:nvCxnSpPr>
          <p:spPr>
            <a:xfrm>
              <a:off x="311085" y="567815"/>
              <a:ext cx="8568964" cy="0"/>
            </a:xfrm>
            <a:prstGeom prst="line">
              <a:avLst/>
            </a:prstGeom>
            <a:ln w="12700">
              <a:solidFill>
                <a:srgbClr val="03006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67C03F92-6D24-BC40-92D3-B83EE3888050}"/>
              </a:ext>
            </a:extLst>
          </p:cNvPr>
          <p:cNvSpPr/>
          <p:nvPr/>
        </p:nvSpPr>
        <p:spPr>
          <a:xfrm>
            <a:off x="874177" y="1700337"/>
            <a:ext cx="7442779" cy="460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03006B"/>
                </a:solidFill>
              </a:rPr>
              <a:t>@keyframes </a:t>
            </a:r>
            <a:r>
              <a:rPr lang="en-US" sz="2000" dirty="0">
                <a:solidFill>
                  <a:srgbClr val="03006B"/>
                </a:solidFill>
              </a:rPr>
              <a:t> rule -   define the stages and styles of the animation</a:t>
            </a:r>
            <a:endParaRPr lang="en-US" sz="2000" b="1" dirty="0">
              <a:solidFill>
                <a:srgbClr val="03006B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208256F-9D23-0B40-8067-32E60C0250F1}"/>
              </a:ext>
            </a:extLst>
          </p:cNvPr>
          <p:cNvGrpSpPr/>
          <p:nvPr/>
        </p:nvGrpSpPr>
        <p:grpSpPr>
          <a:xfrm>
            <a:off x="2238652" y="2516841"/>
            <a:ext cx="4666697" cy="1364476"/>
            <a:chOff x="387875" y="3444542"/>
            <a:chExt cx="4666697" cy="136447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C189399-19F0-674D-99F6-9D9F75F9569D}"/>
                </a:ext>
              </a:extLst>
            </p:cNvPr>
            <p:cNvSpPr/>
            <p:nvPr/>
          </p:nvSpPr>
          <p:spPr>
            <a:xfrm>
              <a:off x="387875" y="3444542"/>
              <a:ext cx="4572000" cy="136447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DB76F34-02FE-8E46-81E1-9EFE48949EA7}"/>
                </a:ext>
              </a:extLst>
            </p:cNvPr>
            <p:cNvSpPr/>
            <p:nvPr/>
          </p:nvSpPr>
          <p:spPr>
            <a:xfrm>
              <a:off x="482572" y="3626793"/>
              <a:ext cx="4572000" cy="1077218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@keyframes example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from </a:t>
              </a:r>
              <a:r>
                <a:rPr lang="en-US" sz="1600" dirty="0">
                  <a:latin typeface="Courier" pitchFamily="2" charset="0"/>
                </a:rPr>
                <a:t>{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background-color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red</a:t>
              </a:r>
              <a:r>
                <a:rPr lang="en-US" sz="1600" dirty="0">
                  <a:latin typeface="Courier" pitchFamily="2" charset="0"/>
                </a:rPr>
                <a:t>;}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to </a:t>
              </a:r>
              <a:r>
                <a:rPr lang="en-US" sz="1600" dirty="0">
                  <a:latin typeface="Courier" pitchFamily="2" charset="0"/>
                </a:rPr>
                <a:t>{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background-color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yellow</a:t>
              </a:r>
              <a:r>
                <a:rPr lang="en-US" sz="1600" dirty="0">
                  <a:latin typeface="Courier" pitchFamily="2" charset="0"/>
                </a:rPr>
                <a:t>;}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82B7FE0-7F8E-094F-AD9B-5AAE58B0E272}"/>
              </a:ext>
            </a:extLst>
          </p:cNvPr>
          <p:cNvSpPr txBox="1"/>
          <p:nvPr/>
        </p:nvSpPr>
        <p:spPr>
          <a:xfrm>
            <a:off x="874177" y="1048508"/>
            <a:ext cx="7776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3006B"/>
                </a:solidFill>
              </a:rPr>
              <a:t>Allows animation of HTML elements without using JavaScript</a:t>
            </a:r>
            <a:endParaRPr lang="en-US" sz="2000" dirty="0">
              <a:solidFill>
                <a:srgbClr val="0300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852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A61CF8E-C97E-654F-A3D7-CF4DC4367BEA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43" name="Picture 42" descr="css3.png">
              <a:extLst>
                <a:ext uri="{FF2B5EF4-FFF2-40B4-BE49-F238E27FC236}">
                  <a16:creationId xmlns:a16="http://schemas.microsoft.com/office/drawing/2014/main" id="{EFC1B07C-C967-EF47-B639-B98FC9797A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143849" y="106078"/>
              <a:ext cx="444500" cy="438170"/>
            </a:xfrm>
            <a:prstGeom prst="rect">
              <a:avLst/>
            </a:prstGeom>
            <a:ln>
              <a:noFill/>
            </a:ln>
            <a:effectLst>
              <a:outerShdw blurRad="12700" dist="38100" dir="2700000" algn="tl" rotWithShape="0">
                <a:schemeClr val="bg1">
                  <a:alpha val="40000"/>
                </a:schemeClr>
              </a:outerShdw>
            </a:effectLst>
          </p:spPr>
        </p:pic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2C26CA80-7BFC-D44E-B529-1F9829AE4D9D}"/>
                </a:ext>
              </a:extLst>
            </p:cNvPr>
            <p:cNvSpPr txBox="1">
              <a:spLocks/>
            </p:cNvSpPr>
            <p:nvPr/>
          </p:nvSpPr>
          <p:spPr>
            <a:xfrm>
              <a:off x="472716" y="54249"/>
              <a:ext cx="8229600" cy="63832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lvl="0" algn="l"/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CSS </a:t>
              </a:r>
              <a:r>
                <a:rPr lang="en-US" sz="2800" dirty="0">
                  <a:solidFill>
                    <a:srgbClr val="03006B"/>
                  </a:solidFill>
                </a:rPr>
                <a:t>animation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3006B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978C5C6-4400-1048-9B1A-4D402698C4C7}"/>
                </a:ext>
              </a:extLst>
            </p:cNvPr>
            <p:cNvCxnSpPr/>
            <p:nvPr/>
          </p:nvCxnSpPr>
          <p:spPr>
            <a:xfrm>
              <a:off x="311085" y="567815"/>
              <a:ext cx="8568964" cy="0"/>
            </a:xfrm>
            <a:prstGeom prst="line">
              <a:avLst/>
            </a:prstGeom>
            <a:ln w="12700">
              <a:solidFill>
                <a:srgbClr val="03006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CD8F63D-D154-2C4E-A993-9487DCB4683E}"/>
              </a:ext>
            </a:extLst>
          </p:cNvPr>
          <p:cNvSpPr txBox="1"/>
          <p:nvPr/>
        </p:nvSpPr>
        <p:spPr>
          <a:xfrm>
            <a:off x="874177" y="1048508"/>
            <a:ext cx="7776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3006B"/>
                </a:solidFill>
              </a:rPr>
              <a:t>Allows animation of HTML elements without using JavaScript</a:t>
            </a:r>
            <a:endParaRPr lang="en-US" sz="2000" dirty="0">
              <a:solidFill>
                <a:srgbClr val="03006B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C03F92-6D24-BC40-92D3-B83EE3888050}"/>
              </a:ext>
            </a:extLst>
          </p:cNvPr>
          <p:cNvSpPr/>
          <p:nvPr/>
        </p:nvSpPr>
        <p:spPr>
          <a:xfrm>
            <a:off x="874177" y="1700337"/>
            <a:ext cx="7442779" cy="460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03006B"/>
                </a:solidFill>
              </a:rPr>
              <a:t>@keyframes </a:t>
            </a:r>
            <a:r>
              <a:rPr lang="en-US" sz="2000" dirty="0">
                <a:solidFill>
                  <a:srgbClr val="03006B"/>
                </a:solidFill>
              </a:rPr>
              <a:t> rule -   define the stages and styles of the animation</a:t>
            </a:r>
            <a:endParaRPr lang="en-US" sz="2000" b="1" dirty="0">
              <a:solidFill>
                <a:srgbClr val="03006B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D393878-84C9-A046-A9C8-30C3C9F563C7}"/>
              </a:ext>
            </a:extLst>
          </p:cNvPr>
          <p:cNvGrpSpPr/>
          <p:nvPr/>
        </p:nvGrpSpPr>
        <p:grpSpPr>
          <a:xfrm>
            <a:off x="2157207" y="2516400"/>
            <a:ext cx="4829587" cy="1898969"/>
            <a:chOff x="387875" y="3444541"/>
            <a:chExt cx="4829587" cy="189896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00DC6D8-E343-424D-BEEE-7F25FA76CBC9}"/>
                </a:ext>
              </a:extLst>
            </p:cNvPr>
            <p:cNvSpPr/>
            <p:nvPr/>
          </p:nvSpPr>
          <p:spPr>
            <a:xfrm>
              <a:off x="387875" y="3444541"/>
              <a:ext cx="4761394" cy="1898969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4AF34BA-1EC6-504E-9E89-3BFC97E3B227}"/>
                </a:ext>
              </a:extLst>
            </p:cNvPr>
            <p:cNvSpPr/>
            <p:nvPr/>
          </p:nvSpPr>
          <p:spPr>
            <a:xfrm>
              <a:off x="482572" y="3626793"/>
              <a:ext cx="473489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@keyframes example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0% </a:t>
              </a:r>
              <a:r>
                <a:rPr lang="en-US" sz="1600" dirty="0">
                  <a:latin typeface="Courier" pitchFamily="2" charset="0"/>
                </a:rPr>
                <a:t>{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background-color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red</a:t>
              </a:r>
              <a:r>
                <a:rPr lang="en-US" sz="1600" dirty="0">
                  <a:latin typeface="Courier" pitchFamily="2" charset="0"/>
                </a:rPr>
                <a:t>;}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30% </a:t>
              </a:r>
              <a:r>
                <a:rPr lang="en-US" sz="1600" dirty="0">
                  <a:latin typeface="Courier" pitchFamily="2" charset="0"/>
                </a:rPr>
                <a:t>{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background-color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green</a:t>
              </a:r>
              <a:r>
                <a:rPr lang="en-US" sz="1600" dirty="0">
                  <a:latin typeface="Courier" pitchFamily="2" charset="0"/>
                </a:rPr>
                <a:t>;}</a:t>
              </a:r>
            </a:p>
            <a:p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60% </a:t>
              </a:r>
              <a:r>
                <a:rPr lang="en-US" sz="1600" dirty="0">
                  <a:latin typeface="Courier" pitchFamily="2" charset="0"/>
                </a:rPr>
                <a:t>{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background-color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blue</a:t>
              </a:r>
              <a:r>
                <a:rPr lang="en-US" sz="1600" dirty="0">
                  <a:latin typeface="Courier" pitchFamily="2" charset="0"/>
                </a:rPr>
                <a:t>;}    </a:t>
              </a:r>
            </a:p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    100% </a:t>
              </a:r>
              <a:r>
                <a:rPr lang="en-US" sz="1600" dirty="0">
                  <a:latin typeface="Courier" pitchFamily="2" charset="0"/>
                </a:rPr>
                <a:t>{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background-color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yellow</a:t>
              </a:r>
              <a:r>
                <a:rPr lang="en-US" sz="1600" dirty="0">
                  <a:latin typeface="Courier" pitchFamily="2" charset="0"/>
                </a:rPr>
                <a:t>;}</a:t>
              </a:r>
            </a:p>
            <a:p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2428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A61CF8E-C97E-654F-A3D7-CF4DC4367BEA}"/>
              </a:ext>
            </a:extLst>
          </p:cNvPr>
          <p:cNvGrpSpPr/>
          <p:nvPr/>
        </p:nvGrpSpPr>
        <p:grpSpPr>
          <a:xfrm>
            <a:off x="311085" y="54249"/>
            <a:ext cx="8568964" cy="638322"/>
            <a:chOff x="311085" y="54249"/>
            <a:chExt cx="8568964" cy="638322"/>
          </a:xfrm>
        </p:grpSpPr>
        <p:pic>
          <p:nvPicPr>
            <p:cNvPr id="43" name="Picture 42" descr="css3.png">
              <a:extLst>
                <a:ext uri="{FF2B5EF4-FFF2-40B4-BE49-F238E27FC236}">
                  <a16:creationId xmlns:a16="http://schemas.microsoft.com/office/drawing/2014/main" id="{EFC1B07C-C967-EF47-B639-B98FC9797A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143849" y="106078"/>
              <a:ext cx="444500" cy="438170"/>
            </a:xfrm>
            <a:prstGeom prst="rect">
              <a:avLst/>
            </a:prstGeom>
            <a:ln>
              <a:noFill/>
            </a:ln>
            <a:effectLst>
              <a:outerShdw blurRad="12700" dist="38100" dir="2700000" algn="tl" rotWithShape="0">
                <a:schemeClr val="bg1">
                  <a:alpha val="40000"/>
                </a:schemeClr>
              </a:outerShdw>
            </a:effectLst>
          </p:spPr>
        </p:pic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2C26CA80-7BFC-D44E-B529-1F9829AE4D9D}"/>
                </a:ext>
              </a:extLst>
            </p:cNvPr>
            <p:cNvSpPr txBox="1">
              <a:spLocks/>
            </p:cNvSpPr>
            <p:nvPr/>
          </p:nvSpPr>
          <p:spPr>
            <a:xfrm>
              <a:off x="472716" y="54249"/>
              <a:ext cx="8229600" cy="63832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lvl="0" algn="l"/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3006B"/>
                  </a:solidFill>
                  <a:effectLst/>
                  <a:uLnTx/>
                  <a:uFillTx/>
                  <a:latin typeface="Calibri"/>
                  <a:ea typeface="+mj-ea"/>
                  <a:cs typeface="+mj-cs"/>
                </a:rPr>
                <a:t>CSS </a:t>
              </a:r>
              <a:r>
                <a:rPr lang="en-US" sz="2800" dirty="0">
                  <a:solidFill>
                    <a:srgbClr val="03006B"/>
                  </a:solidFill>
                </a:rPr>
                <a:t>animation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3006B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978C5C6-4400-1048-9B1A-4D402698C4C7}"/>
                </a:ext>
              </a:extLst>
            </p:cNvPr>
            <p:cNvCxnSpPr/>
            <p:nvPr/>
          </p:nvCxnSpPr>
          <p:spPr>
            <a:xfrm>
              <a:off x="311085" y="567815"/>
              <a:ext cx="8568964" cy="0"/>
            </a:xfrm>
            <a:prstGeom prst="line">
              <a:avLst/>
            </a:prstGeom>
            <a:ln w="12700">
              <a:solidFill>
                <a:srgbClr val="03006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B79BC9E5-1CE7-9746-9E10-86539905E5E2}"/>
              </a:ext>
            </a:extLst>
          </p:cNvPr>
          <p:cNvSpPr/>
          <p:nvPr/>
        </p:nvSpPr>
        <p:spPr>
          <a:xfrm>
            <a:off x="828584" y="827751"/>
            <a:ext cx="7759765" cy="460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000" dirty="0">
                <a:solidFill>
                  <a:srgbClr val="03006B"/>
                </a:solidFill>
              </a:rPr>
              <a:t>To get an animation to work, you must bind the animation to an element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208256F-9D23-0B40-8067-32E60C0250F1}"/>
              </a:ext>
            </a:extLst>
          </p:cNvPr>
          <p:cNvGrpSpPr/>
          <p:nvPr/>
        </p:nvGrpSpPr>
        <p:grpSpPr>
          <a:xfrm>
            <a:off x="1724366" y="1369267"/>
            <a:ext cx="5695268" cy="3601021"/>
            <a:chOff x="387875" y="3444541"/>
            <a:chExt cx="5695268" cy="360102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C189399-19F0-674D-99F6-9D9F75F9569D}"/>
                </a:ext>
              </a:extLst>
            </p:cNvPr>
            <p:cNvSpPr/>
            <p:nvPr/>
          </p:nvSpPr>
          <p:spPr>
            <a:xfrm>
              <a:off x="387875" y="3444541"/>
              <a:ext cx="5695268" cy="3601021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DB76F34-02FE-8E46-81E1-9EFE48949EA7}"/>
                </a:ext>
              </a:extLst>
            </p:cNvPr>
            <p:cNvSpPr/>
            <p:nvPr/>
          </p:nvSpPr>
          <p:spPr>
            <a:xfrm>
              <a:off x="482572" y="3626793"/>
              <a:ext cx="5492994" cy="32932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@keyframes example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from </a:t>
              </a:r>
              <a:r>
                <a:rPr lang="en-US" sz="1600" dirty="0">
                  <a:latin typeface="Courier" pitchFamily="2" charset="0"/>
                </a:rPr>
                <a:t>{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background-color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red</a:t>
              </a:r>
              <a:r>
                <a:rPr lang="en-US" sz="1600" dirty="0">
                  <a:latin typeface="Courier" pitchFamily="2" charset="0"/>
                </a:rPr>
                <a:t>;}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to </a:t>
              </a:r>
              <a:r>
                <a:rPr lang="en-US" sz="1600" dirty="0">
                  <a:latin typeface="Courier" pitchFamily="2" charset="0"/>
                </a:rPr>
                <a:t>{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background-color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yellow</a:t>
              </a:r>
              <a:r>
                <a:rPr lang="en-US" sz="1600" dirty="0">
                  <a:latin typeface="Courier" pitchFamily="2" charset="0"/>
                </a:rPr>
                <a:t>;}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  <a:br>
                <a:rPr lang="en-US" sz="1600" dirty="0">
                  <a:latin typeface="Courier" pitchFamily="2" charset="0"/>
                </a:rPr>
              </a:br>
              <a:br>
                <a:rPr lang="en-US" sz="1600" dirty="0">
                  <a:latin typeface="Courier" pitchFamily="2" charset="0"/>
                </a:rPr>
              </a:br>
              <a:r>
                <a:rPr lang="en-US" sz="1600" i="1" dirty="0">
                  <a:solidFill>
                    <a:srgbClr val="808080"/>
                  </a:solidFill>
                  <a:latin typeface="Courier" pitchFamily="2" charset="0"/>
                </a:rPr>
                <a:t>/* bind the animation to the element */</a:t>
              </a:r>
              <a:br>
                <a:rPr lang="en-US" sz="1600" i="1" dirty="0">
                  <a:solidFill>
                    <a:srgbClr val="808080"/>
                  </a:solidFill>
                  <a:latin typeface="Courier" pitchFamily="2" charset="0"/>
                </a:rPr>
              </a:b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div </a:t>
              </a:r>
              <a:r>
                <a:rPr lang="en-US" sz="1600" dirty="0">
                  <a:latin typeface="Courier" pitchFamily="2" charset="0"/>
                </a:rPr>
                <a:t>{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width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100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height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100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px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background-color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red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animation-name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b="1" dirty="0">
                  <a:solidFill>
                    <a:srgbClr val="000080"/>
                  </a:solidFill>
                  <a:latin typeface="Courier" pitchFamily="2" charset="0"/>
                </a:rPr>
                <a:t>example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    </a:t>
              </a:r>
              <a:r>
                <a:rPr lang="en-US" sz="1600" b="1" dirty="0">
                  <a:solidFill>
                    <a:srgbClr val="0000FF"/>
                  </a:solidFill>
                  <a:latin typeface="Courier" pitchFamily="2" charset="0"/>
                </a:rPr>
                <a:t>animation-duration</a:t>
              </a:r>
              <a:r>
                <a:rPr lang="en-US" sz="1600" dirty="0">
                  <a:latin typeface="Courier" pitchFamily="2" charset="0"/>
                </a:rPr>
                <a:t>: </a:t>
              </a:r>
              <a:r>
                <a:rPr lang="en-US" sz="1600" dirty="0">
                  <a:solidFill>
                    <a:srgbClr val="0000FF"/>
                  </a:solidFill>
                  <a:latin typeface="Courier" pitchFamily="2" charset="0"/>
                </a:rPr>
                <a:t>4</a:t>
              </a:r>
              <a:r>
                <a:rPr lang="en-US" sz="1600" b="1" dirty="0">
                  <a:solidFill>
                    <a:srgbClr val="008000"/>
                  </a:solidFill>
                  <a:latin typeface="Courier" pitchFamily="2" charset="0"/>
                </a:rPr>
                <a:t>s</a:t>
              </a:r>
              <a:r>
                <a:rPr lang="en-US" sz="1600" dirty="0">
                  <a:latin typeface="Courier" pitchFamily="2" charset="0"/>
                </a:rPr>
                <a:t>;</a:t>
              </a:r>
              <a:br>
                <a:rPr lang="en-US" sz="1600" dirty="0">
                  <a:latin typeface="Courier" pitchFamily="2" charset="0"/>
                </a:rPr>
              </a:br>
              <a:r>
                <a:rPr lang="en-US" sz="1600" dirty="0">
                  <a:latin typeface="Courier" pitchFamily="2" charset="0"/>
                </a:rPr>
                <a:t>}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1C66C0A3-A4C7-1E47-BA23-F69E348CEB7F}"/>
              </a:ext>
            </a:extLst>
          </p:cNvPr>
          <p:cNvSpPr/>
          <p:nvPr/>
        </p:nvSpPr>
        <p:spPr>
          <a:xfrm>
            <a:off x="2173290" y="4041369"/>
            <a:ext cx="3608946" cy="521664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algn="l"/>
            <a:endParaRPr lang="en-US" dirty="0">
              <a:solidFill>
                <a:srgbClr val="0300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303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spAutoFit/>
      </a:bodyPr>
      <a:lstStyle>
        <a:defPPr algn="l">
          <a:defRPr dirty="0">
            <a:solidFill>
              <a:srgbClr val="03006B"/>
            </a:solidFill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12909</TotalTime>
  <Words>1012</Words>
  <Application>Microsoft Macintosh PowerPoint</Application>
  <PresentationFormat>On-screen Show (16:9)</PresentationFormat>
  <Paragraphs>270</Paragraphs>
  <Slides>49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Calibri</vt:lpstr>
      <vt:lpstr>Courier</vt:lpstr>
      <vt:lpstr>Custom Design</vt:lpstr>
      <vt:lpstr>1_Custom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Web Design</dc:title>
  <dc:creator>Winfred &amp; Marian van Egteren</dc:creator>
  <cp:lastModifiedBy>Winfred van Egteren</cp:lastModifiedBy>
  <cp:revision>249</cp:revision>
  <dcterms:created xsi:type="dcterms:W3CDTF">2015-12-27T12:21:55Z</dcterms:created>
  <dcterms:modified xsi:type="dcterms:W3CDTF">2019-10-02T08:52:30Z</dcterms:modified>
</cp:coreProperties>
</file>

<file path=docProps/thumbnail.jpeg>
</file>